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8" r:id="rId3"/>
    <p:sldId id="302" r:id="rId4"/>
    <p:sldId id="496" r:id="rId5"/>
    <p:sldId id="513" r:id="rId6"/>
    <p:sldId id="514" r:id="rId7"/>
    <p:sldId id="501" r:id="rId8"/>
    <p:sldId id="516" r:id="rId9"/>
    <p:sldId id="517" r:id="rId10"/>
    <p:sldId id="518" r:id="rId11"/>
    <p:sldId id="519" r:id="rId12"/>
    <p:sldId id="502" r:id="rId13"/>
    <p:sldId id="503" r:id="rId14"/>
    <p:sldId id="488" r:id="rId15"/>
    <p:sldId id="504" r:id="rId16"/>
    <p:sldId id="506" r:id="rId17"/>
    <p:sldId id="324" r:id="rId18"/>
    <p:sldId id="507" r:id="rId19"/>
    <p:sldId id="508" r:id="rId20"/>
    <p:sldId id="509" r:id="rId21"/>
    <p:sldId id="485" r:id="rId22"/>
    <p:sldId id="510" r:id="rId23"/>
    <p:sldId id="497" r:id="rId24"/>
    <p:sldId id="511" r:id="rId25"/>
    <p:sldId id="410" r:id="rId26"/>
    <p:sldId id="512" r:id="rId27"/>
    <p:sldId id="500" r:id="rId28"/>
    <p:sldId id="51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4">
          <p15:clr>
            <a:srgbClr val="A4A3A4"/>
          </p15:clr>
        </p15:guide>
        <p15:guide id="2" pos="380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D1CA"/>
    <a:srgbClr val="228099"/>
    <a:srgbClr val="41B5E1"/>
    <a:srgbClr val="B9CDE5"/>
    <a:srgbClr val="96A0AC"/>
    <a:srgbClr val="004C6F"/>
    <a:srgbClr val="2E7BA5"/>
    <a:srgbClr val="002A48"/>
    <a:srgbClr val="0D857F"/>
    <a:srgbClr val="00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99" autoAdjust="0"/>
    <p:restoredTop sz="94660"/>
  </p:normalViewPr>
  <p:slideViewPr>
    <p:cSldViewPr>
      <p:cViewPr varScale="1">
        <p:scale>
          <a:sx n="67" d="100"/>
          <a:sy n="67" d="100"/>
        </p:scale>
        <p:origin x="756" y="54"/>
      </p:cViewPr>
      <p:guideLst>
        <p:guide orient="horz" pos="2324"/>
        <p:guide pos="3807"/>
      </p:guideLst>
    </p:cSldViewPr>
  </p:slideViewPr>
  <p:notesTextViewPr>
    <p:cViewPr>
      <p:scale>
        <a:sx n="100" d="100"/>
        <a:sy n="100"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E2D975-CEE7-4483-A2BC-3FDE0A242EAA}" type="doc">
      <dgm:prSet loTypeId="urn:microsoft.com/office/officeart/2008/layout/VerticalCurvedList#1" loCatId="list" qsTypeId="urn:microsoft.com/office/officeart/2005/8/quickstyle/simple1" qsCatId="simple" csTypeId="urn:microsoft.com/office/officeart/2005/8/colors/accent5_2" csCatId="accent5" phldr="1"/>
      <dgm:spPr/>
      <dgm:t>
        <a:bodyPr/>
        <a:lstStyle/>
        <a:p>
          <a:endParaRPr lang="zh-CN" altLang="en-US"/>
        </a:p>
      </dgm:t>
    </dgm:pt>
    <dgm:pt modelId="{EEC018D2-173A-4C57-8CE8-F6B1F0C24EF6}">
      <dgm:prSet phldrT="[文本]"/>
      <dgm:spPr>
        <a:ln>
          <a:solidFill>
            <a:srgbClr val="14D1CA"/>
          </a:solidFill>
        </a:ln>
      </dgm:spPr>
      <dgm:t>
        <a:bodyPr/>
        <a:lstStyle/>
        <a:p>
          <a:r>
            <a:rPr lang="en-US" dirty="0"/>
            <a:t>Intelligent voice control</a:t>
          </a:r>
          <a:endParaRPr lang="zh-CN" altLang="en-US" dirty="0"/>
        </a:p>
      </dgm:t>
    </dgm:pt>
    <dgm:pt modelId="{ED00462D-DF20-4CD1-A524-EA855329BD6A}" type="parTrans" cxnId="{EFE538E0-F391-4DDC-9A79-AE3C3654F718}">
      <dgm:prSet/>
      <dgm:spPr/>
      <dgm:t>
        <a:bodyPr/>
        <a:lstStyle/>
        <a:p>
          <a:endParaRPr lang="zh-CN" altLang="en-US"/>
        </a:p>
      </dgm:t>
    </dgm:pt>
    <dgm:pt modelId="{15053DDA-5902-4488-8E28-70241FD37566}" type="sibTrans" cxnId="{EFE538E0-F391-4DDC-9A79-AE3C3654F718}">
      <dgm:prSet/>
      <dgm:spPr/>
      <dgm:t>
        <a:bodyPr/>
        <a:lstStyle/>
        <a:p>
          <a:endParaRPr lang="zh-CN" altLang="en-US"/>
        </a:p>
      </dgm:t>
    </dgm:pt>
    <dgm:pt modelId="{8269013C-3E6A-4D15-8D53-014349942DF6}">
      <dgm:prSet phldrT="[文本]"/>
      <dgm:spPr>
        <a:ln>
          <a:solidFill>
            <a:srgbClr val="14D1CA"/>
          </a:solidFill>
        </a:ln>
      </dgm:spPr>
      <dgm:t>
        <a:bodyPr/>
        <a:lstStyle/>
        <a:p>
          <a:r>
            <a:rPr lang="en-US" dirty="0"/>
            <a:t>Normal mode</a:t>
          </a:r>
          <a:endParaRPr lang="zh-CN" altLang="en-US" dirty="0"/>
        </a:p>
      </dgm:t>
    </dgm:pt>
    <dgm:pt modelId="{2BBCFF4F-EC14-4FF5-83FD-2432C790AF0C}" type="parTrans" cxnId="{EF423303-EDF7-4EE3-BA58-62B939B3D95E}">
      <dgm:prSet/>
      <dgm:spPr/>
      <dgm:t>
        <a:bodyPr/>
        <a:lstStyle/>
        <a:p>
          <a:endParaRPr lang="zh-CN" altLang="en-US"/>
        </a:p>
      </dgm:t>
    </dgm:pt>
    <dgm:pt modelId="{964633EF-93BF-4C01-8CC7-85D4DB865579}" type="sibTrans" cxnId="{EF423303-EDF7-4EE3-BA58-62B939B3D95E}">
      <dgm:prSet/>
      <dgm:spPr/>
      <dgm:t>
        <a:bodyPr/>
        <a:lstStyle/>
        <a:p>
          <a:endParaRPr lang="zh-CN" altLang="en-US"/>
        </a:p>
      </dgm:t>
    </dgm:pt>
    <dgm:pt modelId="{CDC1AE47-5CEA-4285-9FD5-1C25CF775AED}">
      <dgm:prSet phldrT="[文本]"/>
      <dgm:spPr>
        <a:ln>
          <a:solidFill>
            <a:srgbClr val="14D1CA"/>
          </a:solidFill>
        </a:ln>
      </dgm:spPr>
      <dgm:t>
        <a:bodyPr/>
        <a:lstStyle/>
        <a:p>
          <a:r>
            <a:rPr lang="en-US" dirty="0"/>
            <a:t>Defense mode</a:t>
          </a:r>
          <a:endParaRPr lang="zh-CN" altLang="en-US" dirty="0"/>
        </a:p>
      </dgm:t>
    </dgm:pt>
    <dgm:pt modelId="{C44DE233-79BC-4A3B-9F06-627FCCBBE1A7}" type="parTrans" cxnId="{9B4145C5-4A97-47EB-8983-54A266DCFCBA}">
      <dgm:prSet/>
      <dgm:spPr/>
      <dgm:t>
        <a:bodyPr/>
        <a:lstStyle/>
        <a:p>
          <a:endParaRPr lang="zh-CN" altLang="en-US"/>
        </a:p>
      </dgm:t>
    </dgm:pt>
    <dgm:pt modelId="{A2EF53A4-FE70-4B4F-ABE3-E0CCEE72249D}" type="sibTrans" cxnId="{9B4145C5-4A97-47EB-8983-54A266DCFCBA}">
      <dgm:prSet/>
      <dgm:spPr/>
      <dgm:t>
        <a:bodyPr/>
        <a:lstStyle/>
        <a:p>
          <a:endParaRPr lang="zh-CN" altLang="en-US"/>
        </a:p>
      </dgm:t>
    </dgm:pt>
    <dgm:pt modelId="{01AD89BD-D040-448E-A62F-BB18F69F5AF0}" type="pres">
      <dgm:prSet presAssocID="{13E2D975-CEE7-4483-A2BC-3FDE0A242EAA}" presName="Name0" presStyleCnt="0">
        <dgm:presLayoutVars>
          <dgm:chMax val="7"/>
          <dgm:chPref val="7"/>
          <dgm:dir/>
        </dgm:presLayoutVars>
      </dgm:prSet>
      <dgm:spPr/>
    </dgm:pt>
    <dgm:pt modelId="{F89C1833-A670-42D9-B8C2-CDF3B8D44354}" type="pres">
      <dgm:prSet presAssocID="{13E2D975-CEE7-4483-A2BC-3FDE0A242EAA}" presName="Name1" presStyleCnt="0"/>
      <dgm:spPr/>
    </dgm:pt>
    <dgm:pt modelId="{36AD0B39-B95E-42E9-B3CB-8A448A050D76}" type="pres">
      <dgm:prSet presAssocID="{13E2D975-CEE7-4483-A2BC-3FDE0A242EAA}" presName="cycle" presStyleCnt="0"/>
      <dgm:spPr/>
    </dgm:pt>
    <dgm:pt modelId="{041D1818-8E90-49EB-888F-AF3CC9E60E5F}" type="pres">
      <dgm:prSet presAssocID="{13E2D975-CEE7-4483-A2BC-3FDE0A242EAA}" presName="srcNode" presStyleLbl="node1" presStyleIdx="0" presStyleCnt="3"/>
      <dgm:spPr/>
    </dgm:pt>
    <dgm:pt modelId="{57883CD9-43C8-409F-8B08-4C1A41E62BF5}" type="pres">
      <dgm:prSet presAssocID="{13E2D975-CEE7-4483-A2BC-3FDE0A242EAA}" presName="conn" presStyleLbl="parChTrans1D2" presStyleIdx="0" presStyleCnt="1"/>
      <dgm:spPr/>
    </dgm:pt>
    <dgm:pt modelId="{283AB67F-F258-4B49-8A70-34EDB80AC768}" type="pres">
      <dgm:prSet presAssocID="{13E2D975-CEE7-4483-A2BC-3FDE0A242EAA}" presName="extraNode" presStyleLbl="node1" presStyleIdx="0" presStyleCnt="3"/>
      <dgm:spPr/>
    </dgm:pt>
    <dgm:pt modelId="{4804C92B-2CDA-466B-8B44-6519980309EE}" type="pres">
      <dgm:prSet presAssocID="{13E2D975-CEE7-4483-A2BC-3FDE0A242EAA}" presName="dstNode" presStyleLbl="node1" presStyleIdx="0" presStyleCnt="3"/>
      <dgm:spPr/>
    </dgm:pt>
    <dgm:pt modelId="{63A4CBC9-7A42-4AB0-B13D-702E7F582D0C}" type="pres">
      <dgm:prSet presAssocID="{EEC018D2-173A-4C57-8CE8-F6B1F0C24EF6}" presName="text_1" presStyleLbl="node1" presStyleIdx="0" presStyleCnt="3">
        <dgm:presLayoutVars>
          <dgm:bulletEnabled val="1"/>
        </dgm:presLayoutVars>
      </dgm:prSet>
      <dgm:spPr/>
    </dgm:pt>
    <dgm:pt modelId="{76054D9A-263D-4F95-A90E-540D4C78AE4E}" type="pres">
      <dgm:prSet presAssocID="{EEC018D2-173A-4C57-8CE8-F6B1F0C24EF6}" presName="accent_1" presStyleCnt="0"/>
      <dgm:spPr/>
    </dgm:pt>
    <dgm:pt modelId="{CCAB991E-B2B6-493A-AFBD-263F3CA44D85}" type="pres">
      <dgm:prSet presAssocID="{EEC018D2-173A-4C57-8CE8-F6B1F0C24EF6}" presName="accentRepeatNode" presStyleLbl="solidFgAcc1" presStyleIdx="0" presStyleCnt="3"/>
      <dgm:spPr>
        <a:solidFill>
          <a:srgbClr val="14D1CA"/>
        </a:solidFill>
      </dgm:spPr>
    </dgm:pt>
    <dgm:pt modelId="{A733A789-5AB8-4E76-A1C3-E163888ADB9A}" type="pres">
      <dgm:prSet presAssocID="{8269013C-3E6A-4D15-8D53-014349942DF6}" presName="text_2" presStyleLbl="node1" presStyleIdx="1" presStyleCnt="3">
        <dgm:presLayoutVars>
          <dgm:bulletEnabled val="1"/>
        </dgm:presLayoutVars>
      </dgm:prSet>
      <dgm:spPr/>
    </dgm:pt>
    <dgm:pt modelId="{0661542B-7011-433E-B037-69FDFCE8650E}" type="pres">
      <dgm:prSet presAssocID="{8269013C-3E6A-4D15-8D53-014349942DF6}" presName="accent_2" presStyleCnt="0"/>
      <dgm:spPr/>
    </dgm:pt>
    <dgm:pt modelId="{9FD6B16B-8CEC-42E5-B54D-507A3D3E2D9D}" type="pres">
      <dgm:prSet presAssocID="{8269013C-3E6A-4D15-8D53-014349942DF6}" presName="accentRepeatNode" presStyleLbl="solidFgAcc1" presStyleIdx="1" presStyleCnt="3" custLinFactNeighborX="-936" custLinFactNeighborY="-1202"/>
      <dgm:spPr>
        <a:solidFill>
          <a:srgbClr val="14D1CA"/>
        </a:solidFill>
      </dgm:spPr>
    </dgm:pt>
    <dgm:pt modelId="{8F51737C-34DB-4AEE-83B1-3203E184AB5D}" type="pres">
      <dgm:prSet presAssocID="{CDC1AE47-5CEA-4285-9FD5-1C25CF775AED}" presName="text_3" presStyleLbl="node1" presStyleIdx="2" presStyleCnt="3">
        <dgm:presLayoutVars>
          <dgm:bulletEnabled val="1"/>
        </dgm:presLayoutVars>
      </dgm:prSet>
      <dgm:spPr/>
    </dgm:pt>
    <dgm:pt modelId="{B87FF0CA-5053-4EEE-85ED-CFBE9496600B}" type="pres">
      <dgm:prSet presAssocID="{CDC1AE47-5CEA-4285-9FD5-1C25CF775AED}" presName="accent_3" presStyleCnt="0"/>
      <dgm:spPr/>
    </dgm:pt>
    <dgm:pt modelId="{865A0AAA-1C13-4D54-B619-E435C0CA3E4C}" type="pres">
      <dgm:prSet presAssocID="{CDC1AE47-5CEA-4285-9FD5-1C25CF775AED}" presName="accentRepeatNode" presStyleLbl="solidFgAcc1" presStyleIdx="2" presStyleCnt="3"/>
      <dgm:spPr>
        <a:solidFill>
          <a:srgbClr val="14D1CA"/>
        </a:solidFill>
      </dgm:spPr>
    </dgm:pt>
  </dgm:ptLst>
  <dgm:cxnLst>
    <dgm:cxn modelId="{EF423303-EDF7-4EE3-BA58-62B939B3D95E}" srcId="{13E2D975-CEE7-4483-A2BC-3FDE0A242EAA}" destId="{8269013C-3E6A-4D15-8D53-014349942DF6}" srcOrd="1" destOrd="0" parTransId="{2BBCFF4F-EC14-4FF5-83FD-2432C790AF0C}" sibTransId="{964633EF-93BF-4C01-8CC7-85D4DB865579}"/>
    <dgm:cxn modelId="{E0133F22-4B9F-4CBF-8B40-48E123B0171A}" type="presOf" srcId="{15053DDA-5902-4488-8E28-70241FD37566}" destId="{57883CD9-43C8-409F-8B08-4C1A41E62BF5}" srcOrd="0" destOrd="0" presId="urn:microsoft.com/office/officeart/2008/layout/VerticalCurvedList#1"/>
    <dgm:cxn modelId="{3CBBFFA1-3E44-490E-BEAD-387907804647}" type="presOf" srcId="{8269013C-3E6A-4D15-8D53-014349942DF6}" destId="{A733A789-5AB8-4E76-A1C3-E163888ADB9A}" srcOrd="0" destOrd="0" presId="urn:microsoft.com/office/officeart/2008/layout/VerticalCurvedList#1"/>
    <dgm:cxn modelId="{9A4E03BD-3824-415F-9B3B-563DEA101A61}" type="presOf" srcId="{13E2D975-CEE7-4483-A2BC-3FDE0A242EAA}" destId="{01AD89BD-D040-448E-A62F-BB18F69F5AF0}" srcOrd="0" destOrd="0" presId="urn:microsoft.com/office/officeart/2008/layout/VerticalCurvedList#1"/>
    <dgm:cxn modelId="{8DAEA4C2-ACE0-4FB8-8AD8-EE26AAF23D09}" type="presOf" srcId="{EEC018D2-173A-4C57-8CE8-F6B1F0C24EF6}" destId="{63A4CBC9-7A42-4AB0-B13D-702E7F582D0C}" srcOrd="0" destOrd="0" presId="urn:microsoft.com/office/officeart/2008/layout/VerticalCurvedList#1"/>
    <dgm:cxn modelId="{9B4145C5-4A97-47EB-8983-54A266DCFCBA}" srcId="{13E2D975-CEE7-4483-A2BC-3FDE0A242EAA}" destId="{CDC1AE47-5CEA-4285-9FD5-1C25CF775AED}" srcOrd="2" destOrd="0" parTransId="{C44DE233-79BC-4A3B-9F06-627FCCBBE1A7}" sibTransId="{A2EF53A4-FE70-4B4F-ABE3-E0CCEE72249D}"/>
    <dgm:cxn modelId="{82516FDA-8467-4C30-A855-101E7FEBE416}" type="presOf" srcId="{CDC1AE47-5CEA-4285-9FD5-1C25CF775AED}" destId="{8F51737C-34DB-4AEE-83B1-3203E184AB5D}" srcOrd="0" destOrd="0" presId="urn:microsoft.com/office/officeart/2008/layout/VerticalCurvedList#1"/>
    <dgm:cxn modelId="{EFE538E0-F391-4DDC-9A79-AE3C3654F718}" srcId="{13E2D975-CEE7-4483-A2BC-3FDE0A242EAA}" destId="{EEC018D2-173A-4C57-8CE8-F6B1F0C24EF6}" srcOrd="0" destOrd="0" parTransId="{ED00462D-DF20-4CD1-A524-EA855329BD6A}" sibTransId="{15053DDA-5902-4488-8E28-70241FD37566}"/>
    <dgm:cxn modelId="{BDA2163B-80B1-471D-9171-17523B1C0A54}" type="presParOf" srcId="{01AD89BD-D040-448E-A62F-BB18F69F5AF0}" destId="{F89C1833-A670-42D9-B8C2-CDF3B8D44354}" srcOrd="0" destOrd="0" presId="urn:microsoft.com/office/officeart/2008/layout/VerticalCurvedList#1"/>
    <dgm:cxn modelId="{C172C976-0CA3-4471-9DB4-E1A21BF20884}" type="presParOf" srcId="{F89C1833-A670-42D9-B8C2-CDF3B8D44354}" destId="{36AD0B39-B95E-42E9-B3CB-8A448A050D76}" srcOrd="0" destOrd="0" presId="urn:microsoft.com/office/officeart/2008/layout/VerticalCurvedList#1"/>
    <dgm:cxn modelId="{2AA504CB-3BAF-4566-BA69-F7626137DFD9}" type="presParOf" srcId="{36AD0B39-B95E-42E9-B3CB-8A448A050D76}" destId="{041D1818-8E90-49EB-888F-AF3CC9E60E5F}" srcOrd="0" destOrd="0" presId="urn:microsoft.com/office/officeart/2008/layout/VerticalCurvedList#1"/>
    <dgm:cxn modelId="{BF4A06B3-DB4F-4E60-9365-5310753F48F5}" type="presParOf" srcId="{36AD0B39-B95E-42E9-B3CB-8A448A050D76}" destId="{57883CD9-43C8-409F-8B08-4C1A41E62BF5}" srcOrd="1" destOrd="0" presId="urn:microsoft.com/office/officeart/2008/layout/VerticalCurvedList#1"/>
    <dgm:cxn modelId="{4AC7524A-05DA-46C8-97B1-1B5EEFBCE5D5}" type="presParOf" srcId="{36AD0B39-B95E-42E9-B3CB-8A448A050D76}" destId="{283AB67F-F258-4B49-8A70-34EDB80AC768}" srcOrd="2" destOrd="0" presId="urn:microsoft.com/office/officeart/2008/layout/VerticalCurvedList#1"/>
    <dgm:cxn modelId="{F8E31565-97C0-4832-B8D3-B589FE2A7705}" type="presParOf" srcId="{36AD0B39-B95E-42E9-B3CB-8A448A050D76}" destId="{4804C92B-2CDA-466B-8B44-6519980309EE}" srcOrd="3" destOrd="0" presId="urn:microsoft.com/office/officeart/2008/layout/VerticalCurvedList#1"/>
    <dgm:cxn modelId="{3742B4FF-C2CC-44D8-9D36-9195A5F73C3A}" type="presParOf" srcId="{F89C1833-A670-42D9-B8C2-CDF3B8D44354}" destId="{63A4CBC9-7A42-4AB0-B13D-702E7F582D0C}" srcOrd="1" destOrd="0" presId="urn:microsoft.com/office/officeart/2008/layout/VerticalCurvedList#1"/>
    <dgm:cxn modelId="{7DC704EF-7C0A-435E-BE52-A11B600017D3}" type="presParOf" srcId="{F89C1833-A670-42D9-B8C2-CDF3B8D44354}" destId="{76054D9A-263D-4F95-A90E-540D4C78AE4E}" srcOrd="2" destOrd="0" presId="urn:microsoft.com/office/officeart/2008/layout/VerticalCurvedList#1"/>
    <dgm:cxn modelId="{6BE31715-87A0-4A45-8DB3-7EB78B6B8976}" type="presParOf" srcId="{76054D9A-263D-4F95-A90E-540D4C78AE4E}" destId="{CCAB991E-B2B6-493A-AFBD-263F3CA44D85}" srcOrd="0" destOrd="0" presId="urn:microsoft.com/office/officeart/2008/layout/VerticalCurvedList#1"/>
    <dgm:cxn modelId="{2D019D32-8684-4066-8C08-DDEF8C04C981}" type="presParOf" srcId="{F89C1833-A670-42D9-B8C2-CDF3B8D44354}" destId="{A733A789-5AB8-4E76-A1C3-E163888ADB9A}" srcOrd="3" destOrd="0" presId="urn:microsoft.com/office/officeart/2008/layout/VerticalCurvedList#1"/>
    <dgm:cxn modelId="{B2FF64A0-F606-4147-B725-8411B6C08203}" type="presParOf" srcId="{F89C1833-A670-42D9-B8C2-CDF3B8D44354}" destId="{0661542B-7011-433E-B037-69FDFCE8650E}" srcOrd="4" destOrd="0" presId="urn:microsoft.com/office/officeart/2008/layout/VerticalCurvedList#1"/>
    <dgm:cxn modelId="{C9DA3747-961A-4A6E-9041-E803AD7AEB52}" type="presParOf" srcId="{0661542B-7011-433E-B037-69FDFCE8650E}" destId="{9FD6B16B-8CEC-42E5-B54D-507A3D3E2D9D}" srcOrd="0" destOrd="0" presId="urn:microsoft.com/office/officeart/2008/layout/VerticalCurvedList#1"/>
    <dgm:cxn modelId="{E56F57F8-93F9-4260-9B53-B9AE07DDB450}" type="presParOf" srcId="{F89C1833-A670-42D9-B8C2-CDF3B8D44354}" destId="{8F51737C-34DB-4AEE-83B1-3203E184AB5D}" srcOrd="5" destOrd="0" presId="urn:microsoft.com/office/officeart/2008/layout/VerticalCurvedList#1"/>
    <dgm:cxn modelId="{CE85AB4E-1ADA-4240-B468-C4CD1FF848B3}" type="presParOf" srcId="{F89C1833-A670-42D9-B8C2-CDF3B8D44354}" destId="{B87FF0CA-5053-4EEE-85ED-CFBE9496600B}" srcOrd="6" destOrd="0" presId="urn:microsoft.com/office/officeart/2008/layout/VerticalCurvedList#1"/>
    <dgm:cxn modelId="{C8CB4CF0-5EEB-424E-98DB-97A474B1AE22}" type="presParOf" srcId="{B87FF0CA-5053-4EEE-85ED-CFBE9496600B}" destId="{865A0AAA-1C13-4D54-B619-E435C0CA3E4C}" srcOrd="0" destOrd="0" presId="urn:microsoft.com/office/officeart/2008/layout/VerticalCurved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3E2D975-CEE7-4483-A2BC-3FDE0A242EAA}" type="doc">
      <dgm:prSet loTypeId="urn:microsoft.com/office/officeart/2008/layout/VerticalCurvedList#1" loCatId="list" qsTypeId="urn:microsoft.com/office/officeart/2005/8/quickstyle/simple1" qsCatId="simple" csTypeId="urn:microsoft.com/office/officeart/2005/8/colors/accent5_2" csCatId="accent5" phldr="1"/>
      <dgm:spPr/>
      <dgm:t>
        <a:bodyPr/>
        <a:lstStyle/>
        <a:p>
          <a:endParaRPr lang="zh-CN" altLang="en-US"/>
        </a:p>
      </dgm:t>
    </dgm:pt>
    <dgm:pt modelId="{EEC018D2-173A-4C57-8CE8-F6B1F0C24EF6}">
      <dgm:prSet phldrT="[文本]"/>
      <dgm:spPr>
        <a:ln>
          <a:solidFill>
            <a:srgbClr val="14D1CA"/>
          </a:solidFill>
        </a:ln>
      </dgm:spPr>
      <dgm:t>
        <a:bodyPr/>
        <a:lstStyle/>
        <a:p>
          <a:r>
            <a:rPr lang="en-US" dirty="0"/>
            <a:t>Intelligent voice control</a:t>
          </a:r>
          <a:endParaRPr lang="zh-CN" altLang="en-US" dirty="0"/>
        </a:p>
      </dgm:t>
    </dgm:pt>
    <dgm:pt modelId="{ED00462D-DF20-4CD1-A524-EA855329BD6A}" type="parTrans" cxnId="{EFE538E0-F391-4DDC-9A79-AE3C3654F718}">
      <dgm:prSet/>
      <dgm:spPr/>
      <dgm:t>
        <a:bodyPr/>
        <a:lstStyle/>
        <a:p>
          <a:endParaRPr lang="zh-CN" altLang="en-US"/>
        </a:p>
      </dgm:t>
    </dgm:pt>
    <dgm:pt modelId="{15053DDA-5902-4488-8E28-70241FD37566}" type="sibTrans" cxnId="{EFE538E0-F391-4DDC-9A79-AE3C3654F718}">
      <dgm:prSet/>
      <dgm:spPr/>
      <dgm:t>
        <a:bodyPr/>
        <a:lstStyle/>
        <a:p>
          <a:endParaRPr lang="zh-CN" altLang="en-US"/>
        </a:p>
      </dgm:t>
    </dgm:pt>
    <dgm:pt modelId="{8269013C-3E6A-4D15-8D53-014349942DF6}">
      <dgm:prSet phldrT="[文本]"/>
      <dgm:spPr>
        <a:ln>
          <a:solidFill>
            <a:srgbClr val="14D1CA"/>
          </a:solidFill>
        </a:ln>
      </dgm:spPr>
      <dgm:t>
        <a:bodyPr/>
        <a:lstStyle/>
        <a:p>
          <a:r>
            <a:rPr lang="en-US" dirty="0"/>
            <a:t>Normal mode</a:t>
          </a:r>
          <a:endParaRPr lang="zh-CN" altLang="en-US" dirty="0"/>
        </a:p>
      </dgm:t>
    </dgm:pt>
    <dgm:pt modelId="{2BBCFF4F-EC14-4FF5-83FD-2432C790AF0C}" type="parTrans" cxnId="{EF423303-EDF7-4EE3-BA58-62B939B3D95E}">
      <dgm:prSet/>
      <dgm:spPr/>
      <dgm:t>
        <a:bodyPr/>
        <a:lstStyle/>
        <a:p>
          <a:endParaRPr lang="zh-CN" altLang="en-US"/>
        </a:p>
      </dgm:t>
    </dgm:pt>
    <dgm:pt modelId="{964633EF-93BF-4C01-8CC7-85D4DB865579}" type="sibTrans" cxnId="{EF423303-EDF7-4EE3-BA58-62B939B3D95E}">
      <dgm:prSet/>
      <dgm:spPr/>
      <dgm:t>
        <a:bodyPr/>
        <a:lstStyle/>
        <a:p>
          <a:endParaRPr lang="zh-CN" altLang="en-US"/>
        </a:p>
      </dgm:t>
    </dgm:pt>
    <dgm:pt modelId="{CDC1AE47-5CEA-4285-9FD5-1C25CF775AED}">
      <dgm:prSet phldrT="[文本]"/>
      <dgm:spPr>
        <a:ln>
          <a:solidFill>
            <a:srgbClr val="14D1CA"/>
          </a:solidFill>
        </a:ln>
      </dgm:spPr>
      <dgm:t>
        <a:bodyPr/>
        <a:lstStyle/>
        <a:p>
          <a:r>
            <a:rPr lang="en-US" dirty="0"/>
            <a:t>Defense mode</a:t>
          </a:r>
          <a:endParaRPr lang="zh-CN" altLang="en-US" dirty="0"/>
        </a:p>
      </dgm:t>
    </dgm:pt>
    <dgm:pt modelId="{C44DE233-79BC-4A3B-9F06-627FCCBBE1A7}" type="parTrans" cxnId="{9B4145C5-4A97-47EB-8983-54A266DCFCBA}">
      <dgm:prSet/>
      <dgm:spPr/>
      <dgm:t>
        <a:bodyPr/>
        <a:lstStyle/>
        <a:p>
          <a:endParaRPr lang="zh-CN" altLang="en-US"/>
        </a:p>
      </dgm:t>
    </dgm:pt>
    <dgm:pt modelId="{A2EF53A4-FE70-4B4F-ABE3-E0CCEE72249D}" type="sibTrans" cxnId="{9B4145C5-4A97-47EB-8983-54A266DCFCBA}">
      <dgm:prSet/>
      <dgm:spPr/>
      <dgm:t>
        <a:bodyPr/>
        <a:lstStyle/>
        <a:p>
          <a:endParaRPr lang="zh-CN" altLang="en-US"/>
        </a:p>
      </dgm:t>
    </dgm:pt>
    <dgm:pt modelId="{01AD89BD-D040-448E-A62F-BB18F69F5AF0}" type="pres">
      <dgm:prSet presAssocID="{13E2D975-CEE7-4483-A2BC-3FDE0A242EAA}" presName="Name0" presStyleCnt="0">
        <dgm:presLayoutVars>
          <dgm:chMax val="7"/>
          <dgm:chPref val="7"/>
          <dgm:dir/>
        </dgm:presLayoutVars>
      </dgm:prSet>
      <dgm:spPr/>
    </dgm:pt>
    <dgm:pt modelId="{F89C1833-A670-42D9-B8C2-CDF3B8D44354}" type="pres">
      <dgm:prSet presAssocID="{13E2D975-CEE7-4483-A2BC-3FDE0A242EAA}" presName="Name1" presStyleCnt="0"/>
      <dgm:spPr/>
    </dgm:pt>
    <dgm:pt modelId="{36AD0B39-B95E-42E9-B3CB-8A448A050D76}" type="pres">
      <dgm:prSet presAssocID="{13E2D975-CEE7-4483-A2BC-3FDE0A242EAA}" presName="cycle" presStyleCnt="0"/>
      <dgm:spPr/>
    </dgm:pt>
    <dgm:pt modelId="{041D1818-8E90-49EB-888F-AF3CC9E60E5F}" type="pres">
      <dgm:prSet presAssocID="{13E2D975-CEE7-4483-A2BC-3FDE0A242EAA}" presName="srcNode" presStyleLbl="node1" presStyleIdx="0" presStyleCnt="3"/>
      <dgm:spPr/>
    </dgm:pt>
    <dgm:pt modelId="{57883CD9-43C8-409F-8B08-4C1A41E62BF5}" type="pres">
      <dgm:prSet presAssocID="{13E2D975-CEE7-4483-A2BC-3FDE0A242EAA}" presName="conn" presStyleLbl="parChTrans1D2" presStyleIdx="0" presStyleCnt="1"/>
      <dgm:spPr/>
    </dgm:pt>
    <dgm:pt modelId="{283AB67F-F258-4B49-8A70-34EDB80AC768}" type="pres">
      <dgm:prSet presAssocID="{13E2D975-CEE7-4483-A2BC-3FDE0A242EAA}" presName="extraNode" presStyleLbl="node1" presStyleIdx="0" presStyleCnt="3"/>
      <dgm:spPr/>
    </dgm:pt>
    <dgm:pt modelId="{4804C92B-2CDA-466B-8B44-6519980309EE}" type="pres">
      <dgm:prSet presAssocID="{13E2D975-CEE7-4483-A2BC-3FDE0A242EAA}" presName="dstNode" presStyleLbl="node1" presStyleIdx="0" presStyleCnt="3"/>
      <dgm:spPr/>
    </dgm:pt>
    <dgm:pt modelId="{63A4CBC9-7A42-4AB0-B13D-702E7F582D0C}" type="pres">
      <dgm:prSet presAssocID="{EEC018D2-173A-4C57-8CE8-F6B1F0C24EF6}" presName="text_1" presStyleLbl="node1" presStyleIdx="0" presStyleCnt="3">
        <dgm:presLayoutVars>
          <dgm:bulletEnabled val="1"/>
        </dgm:presLayoutVars>
      </dgm:prSet>
      <dgm:spPr/>
    </dgm:pt>
    <dgm:pt modelId="{76054D9A-263D-4F95-A90E-540D4C78AE4E}" type="pres">
      <dgm:prSet presAssocID="{EEC018D2-173A-4C57-8CE8-F6B1F0C24EF6}" presName="accent_1" presStyleCnt="0"/>
      <dgm:spPr/>
    </dgm:pt>
    <dgm:pt modelId="{CCAB991E-B2B6-493A-AFBD-263F3CA44D85}" type="pres">
      <dgm:prSet presAssocID="{EEC018D2-173A-4C57-8CE8-F6B1F0C24EF6}" presName="accentRepeatNode" presStyleLbl="solidFgAcc1" presStyleIdx="0" presStyleCnt="3"/>
      <dgm:spPr>
        <a:solidFill>
          <a:srgbClr val="14D1CA"/>
        </a:solidFill>
      </dgm:spPr>
    </dgm:pt>
    <dgm:pt modelId="{A733A789-5AB8-4E76-A1C3-E163888ADB9A}" type="pres">
      <dgm:prSet presAssocID="{8269013C-3E6A-4D15-8D53-014349942DF6}" presName="text_2" presStyleLbl="node1" presStyleIdx="1" presStyleCnt="3">
        <dgm:presLayoutVars>
          <dgm:bulletEnabled val="1"/>
        </dgm:presLayoutVars>
      </dgm:prSet>
      <dgm:spPr/>
    </dgm:pt>
    <dgm:pt modelId="{0661542B-7011-433E-B037-69FDFCE8650E}" type="pres">
      <dgm:prSet presAssocID="{8269013C-3E6A-4D15-8D53-014349942DF6}" presName="accent_2" presStyleCnt="0"/>
      <dgm:spPr/>
    </dgm:pt>
    <dgm:pt modelId="{9FD6B16B-8CEC-42E5-B54D-507A3D3E2D9D}" type="pres">
      <dgm:prSet presAssocID="{8269013C-3E6A-4D15-8D53-014349942DF6}" presName="accentRepeatNode" presStyleLbl="solidFgAcc1" presStyleIdx="1" presStyleCnt="3" custLinFactNeighborX="-936" custLinFactNeighborY="-1202"/>
      <dgm:spPr>
        <a:solidFill>
          <a:srgbClr val="14D1CA"/>
        </a:solidFill>
      </dgm:spPr>
    </dgm:pt>
    <dgm:pt modelId="{8F51737C-34DB-4AEE-83B1-3203E184AB5D}" type="pres">
      <dgm:prSet presAssocID="{CDC1AE47-5CEA-4285-9FD5-1C25CF775AED}" presName="text_3" presStyleLbl="node1" presStyleIdx="2" presStyleCnt="3">
        <dgm:presLayoutVars>
          <dgm:bulletEnabled val="1"/>
        </dgm:presLayoutVars>
      </dgm:prSet>
      <dgm:spPr/>
    </dgm:pt>
    <dgm:pt modelId="{B87FF0CA-5053-4EEE-85ED-CFBE9496600B}" type="pres">
      <dgm:prSet presAssocID="{CDC1AE47-5CEA-4285-9FD5-1C25CF775AED}" presName="accent_3" presStyleCnt="0"/>
      <dgm:spPr/>
    </dgm:pt>
    <dgm:pt modelId="{865A0AAA-1C13-4D54-B619-E435C0CA3E4C}" type="pres">
      <dgm:prSet presAssocID="{CDC1AE47-5CEA-4285-9FD5-1C25CF775AED}" presName="accentRepeatNode" presStyleLbl="solidFgAcc1" presStyleIdx="2" presStyleCnt="3"/>
      <dgm:spPr>
        <a:solidFill>
          <a:srgbClr val="14D1CA"/>
        </a:solidFill>
      </dgm:spPr>
    </dgm:pt>
  </dgm:ptLst>
  <dgm:cxnLst>
    <dgm:cxn modelId="{EF423303-EDF7-4EE3-BA58-62B939B3D95E}" srcId="{13E2D975-CEE7-4483-A2BC-3FDE0A242EAA}" destId="{8269013C-3E6A-4D15-8D53-014349942DF6}" srcOrd="1" destOrd="0" parTransId="{2BBCFF4F-EC14-4FF5-83FD-2432C790AF0C}" sibTransId="{964633EF-93BF-4C01-8CC7-85D4DB865579}"/>
    <dgm:cxn modelId="{E0133F22-4B9F-4CBF-8B40-48E123B0171A}" type="presOf" srcId="{15053DDA-5902-4488-8E28-70241FD37566}" destId="{57883CD9-43C8-409F-8B08-4C1A41E62BF5}" srcOrd="0" destOrd="0" presId="urn:microsoft.com/office/officeart/2008/layout/VerticalCurvedList#1"/>
    <dgm:cxn modelId="{3CBBFFA1-3E44-490E-BEAD-387907804647}" type="presOf" srcId="{8269013C-3E6A-4D15-8D53-014349942DF6}" destId="{A733A789-5AB8-4E76-A1C3-E163888ADB9A}" srcOrd="0" destOrd="0" presId="urn:microsoft.com/office/officeart/2008/layout/VerticalCurvedList#1"/>
    <dgm:cxn modelId="{9A4E03BD-3824-415F-9B3B-563DEA101A61}" type="presOf" srcId="{13E2D975-CEE7-4483-A2BC-3FDE0A242EAA}" destId="{01AD89BD-D040-448E-A62F-BB18F69F5AF0}" srcOrd="0" destOrd="0" presId="urn:microsoft.com/office/officeart/2008/layout/VerticalCurvedList#1"/>
    <dgm:cxn modelId="{8DAEA4C2-ACE0-4FB8-8AD8-EE26AAF23D09}" type="presOf" srcId="{EEC018D2-173A-4C57-8CE8-F6B1F0C24EF6}" destId="{63A4CBC9-7A42-4AB0-B13D-702E7F582D0C}" srcOrd="0" destOrd="0" presId="urn:microsoft.com/office/officeart/2008/layout/VerticalCurvedList#1"/>
    <dgm:cxn modelId="{9B4145C5-4A97-47EB-8983-54A266DCFCBA}" srcId="{13E2D975-CEE7-4483-A2BC-3FDE0A242EAA}" destId="{CDC1AE47-5CEA-4285-9FD5-1C25CF775AED}" srcOrd="2" destOrd="0" parTransId="{C44DE233-79BC-4A3B-9F06-627FCCBBE1A7}" sibTransId="{A2EF53A4-FE70-4B4F-ABE3-E0CCEE72249D}"/>
    <dgm:cxn modelId="{82516FDA-8467-4C30-A855-101E7FEBE416}" type="presOf" srcId="{CDC1AE47-5CEA-4285-9FD5-1C25CF775AED}" destId="{8F51737C-34DB-4AEE-83B1-3203E184AB5D}" srcOrd="0" destOrd="0" presId="urn:microsoft.com/office/officeart/2008/layout/VerticalCurvedList#1"/>
    <dgm:cxn modelId="{EFE538E0-F391-4DDC-9A79-AE3C3654F718}" srcId="{13E2D975-CEE7-4483-A2BC-3FDE0A242EAA}" destId="{EEC018D2-173A-4C57-8CE8-F6B1F0C24EF6}" srcOrd="0" destOrd="0" parTransId="{ED00462D-DF20-4CD1-A524-EA855329BD6A}" sibTransId="{15053DDA-5902-4488-8E28-70241FD37566}"/>
    <dgm:cxn modelId="{BDA2163B-80B1-471D-9171-17523B1C0A54}" type="presParOf" srcId="{01AD89BD-D040-448E-A62F-BB18F69F5AF0}" destId="{F89C1833-A670-42D9-B8C2-CDF3B8D44354}" srcOrd="0" destOrd="0" presId="urn:microsoft.com/office/officeart/2008/layout/VerticalCurvedList#1"/>
    <dgm:cxn modelId="{C172C976-0CA3-4471-9DB4-E1A21BF20884}" type="presParOf" srcId="{F89C1833-A670-42D9-B8C2-CDF3B8D44354}" destId="{36AD0B39-B95E-42E9-B3CB-8A448A050D76}" srcOrd="0" destOrd="0" presId="urn:microsoft.com/office/officeart/2008/layout/VerticalCurvedList#1"/>
    <dgm:cxn modelId="{2AA504CB-3BAF-4566-BA69-F7626137DFD9}" type="presParOf" srcId="{36AD0B39-B95E-42E9-B3CB-8A448A050D76}" destId="{041D1818-8E90-49EB-888F-AF3CC9E60E5F}" srcOrd="0" destOrd="0" presId="urn:microsoft.com/office/officeart/2008/layout/VerticalCurvedList#1"/>
    <dgm:cxn modelId="{BF4A06B3-DB4F-4E60-9365-5310753F48F5}" type="presParOf" srcId="{36AD0B39-B95E-42E9-B3CB-8A448A050D76}" destId="{57883CD9-43C8-409F-8B08-4C1A41E62BF5}" srcOrd="1" destOrd="0" presId="urn:microsoft.com/office/officeart/2008/layout/VerticalCurvedList#1"/>
    <dgm:cxn modelId="{4AC7524A-05DA-46C8-97B1-1B5EEFBCE5D5}" type="presParOf" srcId="{36AD0B39-B95E-42E9-B3CB-8A448A050D76}" destId="{283AB67F-F258-4B49-8A70-34EDB80AC768}" srcOrd="2" destOrd="0" presId="urn:microsoft.com/office/officeart/2008/layout/VerticalCurvedList#1"/>
    <dgm:cxn modelId="{F8E31565-97C0-4832-B8D3-B589FE2A7705}" type="presParOf" srcId="{36AD0B39-B95E-42E9-B3CB-8A448A050D76}" destId="{4804C92B-2CDA-466B-8B44-6519980309EE}" srcOrd="3" destOrd="0" presId="urn:microsoft.com/office/officeart/2008/layout/VerticalCurvedList#1"/>
    <dgm:cxn modelId="{3742B4FF-C2CC-44D8-9D36-9195A5F73C3A}" type="presParOf" srcId="{F89C1833-A670-42D9-B8C2-CDF3B8D44354}" destId="{63A4CBC9-7A42-4AB0-B13D-702E7F582D0C}" srcOrd="1" destOrd="0" presId="urn:microsoft.com/office/officeart/2008/layout/VerticalCurvedList#1"/>
    <dgm:cxn modelId="{7DC704EF-7C0A-435E-BE52-A11B600017D3}" type="presParOf" srcId="{F89C1833-A670-42D9-B8C2-CDF3B8D44354}" destId="{76054D9A-263D-4F95-A90E-540D4C78AE4E}" srcOrd="2" destOrd="0" presId="urn:microsoft.com/office/officeart/2008/layout/VerticalCurvedList#1"/>
    <dgm:cxn modelId="{6BE31715-87A0-4A45-8DB3-7EB78B6B8976}" type="presParOf" srcId="{76054D9A-263D-4F95-A90E-540D4C78AE4E}" destId="{CCAB991E-B2B6-493A-AFBD-263F3CA44D85}" srcOrd="0" destOrd="0" presId="urn:microsoft.com/office/officeart/2008/layout/VerticalCurvedList#1"/>
    <dgm:cxn modelId="{2D019D32-8684-4066-8C08-DDEF8C04C981}" type="presParOf" srcId="{F89C1833-A670-42D9-B8C2-CDF3B8D44354}" destId="{A733A789-5AB8-4E76-A1C3-E163888ADB9A}" srcOrd="3" destOrd="0" presId="urn:microsoft.com/office/officeart/2008/layout/VerticalCurvedList#1"/>
    <dgm:cxn modelId="{B2FF64A0-F606-4147-B725-8411B6C08203}" type="presParOf" srcId="{F89C1833-A670-42D9-B8C2-CDF3B8D44354}" destId="{0661542B-7011-433E-B037-69FDFCE8650E}" srcOrd="4" destOrd="0" presId="urn:microsoft.com/office/officeart/2008/layout/VerticalCurvedList#1"/>
    <dgm:cxn modelId="{C9DA3747-961A-4A6E-9041-E803AD7AEB52}" type="presParOf" srcId="{0661542B-7011-433E-B037-69FDFCE8650E}" destId="{9FD6B16B-8CEC-42E5-B54D-507A3D3E2D9D}" srcOrd="0" destOrd="0" presId="urn:microsoft.com/office/officeart/2008/layout/VerticalCurvedList#1"/>
    <dgm:cxn modelId="{E56F57F8-93F9-4260-9B53-B9AE07DDB450}" type="presParOf" srcId="{F89C1833-A670-42D9-B8C2-CDF3B8D44354}" destId="{8F51737C-34DB-4AEE-83B1-3203E184AB5D}" srcOrd="5" destOrd="0" presId="urn:microsoft.com/office/officeart/2008/layout/VerticalCurvedList#1"/>
    <dgm:cxn modelId="{CE85AB4E-1ADA-4240-B468-C4CD1FF848B3}" type="presParOf" srcId="{F89C1833-A670-42D9-B8C2-CDF3B8D44354}" destId="{B87FF0CA-5053-4EEE-85ED-CFBE9496600B}" srcOrd="6" destOrd="0" presId="urn:microsoft.com/office/officeart/2008/layout/VerticalCurvedList#1"/>
    <dgm:cxn modelId="{C8CB4CF0-5EEB-424E-98DB-97A474B1AE22}" type="presParOf" srcId="{B87FF0CA-5053-4EEE-85ED-CFBE9496600B}" destId="{865A0AAA-1C13-4D54-B619-E435C0CA3E4C}" srcOrd="0" destOrd="0" presId="urn:microsoft.com/office/officeart/2008/layout/VerticalCurved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83CD9-43C8-409F-8B08-4C1A41E62BF5}">
      <dsp:nvSpPr>
        <dsp:cNvPr id="0" name=""/>
        <dsp:cNvSpPr/>
      </dsp:nvSpPr>
      <dsp:spPr>
        <a:xfrm>
          <a:off x="-3251478" y="-500258"/>
          <a:ext cx="3877598" cy="3877598"/>
        </a:xfrm>
        <a:prstGeom prst="blockArc">
          <a:avLst>
            <a:gd name="adj1" fmla="val 18900000"/>
            <a:gd name="adj2" fmla="val 2700000"/>
            <a:gd name="adj3" fmla="val 557"/>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A4CBC9-7A42-4AB0-B13D-702E7F582D0C}">
      <dsp:nvSpPr>
        <dsp:cNvPr id="0" name=""/>
        <dsp:cNvSpPr/>
      </dsp:nvSpPr>
      <dsp:spPr>
        <a:xfrm>
          <a:off x="402602" y="287708"/>
          <a:ext cx="3089348" cy="575416"/>
        </a:xfrm>
        <a:prstGeom prst="rect">
          <a:avLst/>
        </a:prstGeom>
        <a:solidFill>
          <a:schemeClr val="accent5">
            <a:hueOff val="0"/>
            <a:satOff val="0"/>
            <a:lumOff val="0"/>
            <a:alphaOff val="0"/>
          </a:schemeClr>
        </a:solidFill>
        <a:ln w="25400" cap="flat" cmpd="sng" algn="ctr">
          <a:solidFill>
            <a:srgbClr val="14D1C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737"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Intelligent voice control</a:t>
          </a:r>
          <a:endParaRPr lang="zh-CN" altLang="en-US" sz="2100" kern="1200" dirty="0"/>
        </a:p>
      </dsp:txBody>
      <dsp:txXfrm>
        <a:off x="402602" y="287708"/>
        <a:ext cx="3089348" cy="575416"/>
      </dsp:txXfrm>
    </dsp:sp>
    <dsp:sp modelId="{CCAB991E-B2B6-493A-AFBD-263F3CA44D85}">
      <dsp:nvSpPr>
        <dsp:cNvPr id="0" name=""/>
        <dsp:cNvSpPr/>
      </dsp:nvSpPr>
      <dsp:spPr>
        <a:xfrm>
          <a:off x="42967" y="215781"/>
          <a:ext cx="719270" cy="719270"/>
        </a:xfrm>
        <a:prstGeom prst="ellipse">
          <a:avLst/>
        </a:prstGeom>
        <a:solidFill>
          <a:srgbClr val="14D1CA"/>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33A789-5AB8-4E76-A1C3-E163888ADB9A}">
      <dsp:nvSpPr>
        <dsp:cNvPr id="0" name=""/>
        <dsp:cNvSpPr/>
      </dsp:nvSpPr>
      <dsp:spPr>
        <a:xfrm>
          <a:off x="611766" y="1150832"/>
          <a:ext cx="2880184" cy="575416"/>
        </a:xfrm>
        <a:prstGeom prst="rect">
          <a:avLst/>
        </a:prstGeom>
        <a:solidFill>
          <a:schemeClr val="accent5">
            <a:hueOff val="0"/>
            <a:satOff val="0"/>
            <a:lumOff val="0"/>
            <a:alphaOff val="0"/>
          </a:schemeClr>
        </a:solidFill>
        <a:ln w="25400" cap="flat" cmpd="sng" algn="ctr">
          <a:solidFill>
            <a:srgbClr val="14D1C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737"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Normal mode</a:t>
          </a:r>
          <a:endParaRPr lang="zh-CN" altLang="en-US" sz="2100" kern="1200" dirty="0"/>
        </a:p>
      </dsp:txBody>
      <dsp:txXfrm>
        <a:off x="611766" y="1150832"/>
        <a:ext cx="2880184" cy="575416"/>
      </dsp:txXfrm>
    </dsp:sp>
    <dsp:sp modelId="{9FD6B16B-8CEC-42E5-B54D-507A3D3E2D9D}">
      <dsp:nvSpPr>
        <dsp:cNvPr id="0" name=""/>
        <dsp:cNvSpPr/>
      </dsp:nvSpPr>
      <dsp:spPr>
        <a:xfrm>
          <a:off x="245398" y="1070260"/>
          <a:ext cx="719270" cy="719270"/>
        </a:xfrm>
        <a:prstGeom prst="ellipse">
          <a:avLst/>
        </a:prstGeom>
        <a:solidFill>
          <a:srgbClr val="14D1CA"/>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51737C-34DB-4AEE-83B1-3203E184AB5D}">
      <dsp:nvSpPr>
        <dsp:cNvPr id="0" name=""/>
        <dsp:cNvSpPr/>
      </dsp:nvSpPr>
      <dsp:spPr>
        <a:xfrm>
          <a:off x="402602" y="2013957"/>
          <a:ext cx="3089348" cy="575416"/>
        </a:xfrm>
        <a:prstGeom prst="rect">
          <a:avLst/>
        </a:prstGeom>
        <a:solidFill>
          <a:schemeClr val="accent5">
            <a:hueOff val="0"/>
            <a:satOff val="0"/>
            <a:lumOff val="0"/>
            <a:alphaOff val="0"/>
          </a:schemeClr>
        </a:solidFill>
        <a:ln w="25400" cap="flat" cmpd="sng" algn="ctr">
          <a:solidFill>
            <a:srgbClr val="14D1C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737"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Defense mode</a:t>
          </a:r>
          <a:endParaRPr lang="zh-CN" altLang="en-US" sz="2100" kern="1200" dirty="0"/>
        </a:p>
      </dsp:txBody>
      <dsp:txXfrm>
        <a:off x="402602" y="2013957"/>
        <a:ext cx="3089348" cy="575416"/>
      </dsp:txXfrm>
    </dsp:sp>
    <dsp:sp modelId="{865A0AAA-1C13-4D54-B619-E435C0CA3E4C}">
      <dsp:nvSpPr>
        <dsp:cNvPr id="0" name=""/>
        <dsp:cNvSpPr/>
      </dsp:nvSpPr>
      <dsp:spPr>
        <a:xfrm>
          <a:off x="42967" y="1942030"/>
          <a:ext cx="719270" cy="719270"/>
        </a:xfrm>
        <a:prstGeom prst="ellipse">
          <a:avLst/>
        </a:prstGeom>
        <a:solidFill>
          <a:srgbClr val="14D1CA"/>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83CD9-43C8-409F-8B08-4C1A41E62BF5}">
      <dsp:nvSpPr>
        <dsp:cNvPr id="0" name=""/>
        <dsp:cNvSpPr/>
      </dsp:nvSpPr>
      <dsp:spPr>
        <a:xfrm>
          <a:off x="-3251478" y="-500258"/>
          <a:ext cx="3877598" cy="3877598"/>
        </a:xfrm>
        <a:prstGeom prst="blockArc">
          <a:avLst>
            <a:gd name="adj1" fmla="val 18900000"/>
            <a:gd name="adj2" fmla="val 2700000"/>
            <a:gd name="adj3" fmla="val 557"/>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A4CBC9-7A42-4AB0-B13D-702E7F582D0C}">
      <dsp:nvSpPr>
        <dsp:cNvPr id="0" name=""/>
        <dsp:cNvSpPr/>
      </dsp:nvSpPr>
      <dsp:spPr>
        <a:xfrm>
          <a:off x="402602" y="287708"/>
          <a:ext cx="3089348" cy="575416"/>
        </a:xfrm>
        <a:prstGeom prst="rect">
          <a:avLst/>
        </a:prstGeom>
        <a:solidFill>
          <a:schemeClr val="accent5">
            <a:hueOff val="0"/>
            <a:satOff val="0"/>
            <a:lumOff val="0"/>
            <a:alphaOff val="0"/>
          </a:schemeClr>
        </a:solidFill>
        <a:ln w="25400" cap="flat" cmpd="sng" algn="ctr">
          <a:solidFill>
            <a:srgbClr val="14D1C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737"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Intelligent voice control</a:t>
          </a:r>
          <a:endParaRPr lang="zh-CN" altLang="en-US" sz="2100" kern="1200" dirty="0"/>
        </a:p>
      </dsp:txBody>
      <dsp:txXfrm>
        <a:off x="402602" y="287708"/>
        <a:ext cx="3089348" cy="575416"/>
      </dsp:txXfrm>
    </dsp:sp>
    <dsp:sp modelId="{CCAB991E-B2B6-493A-AFBD-263F3CA44D85}">
      <dsp:nvSpPr>
        <dsp:cNvPr id="0" name=""/>
        <dsp:cNvSpPr/>
      </dsp:nvSpPr>
      <dsp:spPr>
        <a:xfrm>
          <a:off x="42967" y="215781"/>
          <a:ext cx="719270" cy="719270"/>
        </a:xfrm>
        <a:prstGeom prst="ellipse">
          <a:avLst/>
        </a:prstGeom>
        <a:solidFill>
          <a:srgbClr val="14D1CA"/>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33A789-5AB8-4E76-A1C3-E163888ADB9A}">
      <dsp:nvSpPr>
        <dsp:cNvPr id="0" name=""/>
        <dsp:cNvSpPr/>
      </dsp:nvSpPr>
      <dsp:spPr>
        <a:xfrm>
          <a:off x="611766" y="1150832"/>
          <a:ext cx="2880184" cy="575416"/>
        </a:xfrm>
        <a:prstGeom prst="rect">
          <a:avLst/>
        </a:prstGeom>
        <a:solidFill>
          <a:schemeClr val="accent5">
            <a:hueOff val="0"/>
            <a:satOff val="0"/>
            <a:lumOff val="0"/>
            <a:alphaOff val="0"/>
          </a:schemeClr>
        </a:solidFill>
        <a:ln w="25400" cap="flat" cmpd="sng" algn="ctr">
          <a:solidFill>
            <a:srgbClr val="14D1C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737"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Normal mode</a:t>
          </a:r>
          <a:endParaRPr lang="zh-CN" altLang="en-US" sz="2100" kern="1200" dirty="0"/>
        </a:p>
      </dsp:txBody>
      <dsp:txXfrm>
        <a:off x="611766" y="1150832"/>
        <a:ext cx="2880184" cy="575416"/>
      </dsp:txXfrm>
    </dsp:sp>
    <dsp:sp modelId="{9FD6B16B-8CEC-42E5-B54D-507A3D3E2D9D}">
      <dsp:nvSpPr>
        <dsp:cNvPr id="0" name=""/>
        <dsp:cNvSpPr/>
      </dsp:nvSpPr>
      <dsp:spPr>
        <a:xfrm>
          <a:off x="245398" y="1070260"/>
          <a:ext cx="719270" cy="719270"/>
        </a:xfrm>
        <a:prstGeom prst="ellipse">
          <a:avLst/>
        </a:prstGeom>
        <a:solidFill>
          <a:srgbClr val="14D1CA"/>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51737C-34DB-4AEE-83B1-3203E184AB5D}">
      <dsp:nvSpPr>
        <dsp:cNvPr id="0" name=""/>
        <dsp:cNvSpPr/>
      </dsp:nvSpPr>
      <dsp:spPr>
        <a:xfrm>
          <a:off x="402602" y="2013957"/>
          <a:ext cx="3089348" cy="575416"/>
        </a:xfrm>
        <a:prstGeom prst="rect">
          <a:avLst/>
        </a:prstGeom>
        <a:solidFill>
          <a:schemeClr val="accent5">
            <a:hueOff val="0"/>
            <a:satOff val="0"/>
            <a:lumOff val="0"/>
            <a:alphaOff val="0"/>
          </a:schemeClr>
        </a:solidFill>
        <a:ln w="25400" cap="flat" cmpd="sng" algn="ctr">
          <a:solidFill>
            <a:srgbClr val="14D1C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737"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Defense mode</a:t>
          </a:r>
          <a:endParaRPr lang="zh-CN" altLang="en-US" sz="2100" kern="1200" dirty="0"/>
        </a:p>
      </dsp:txBody>
      <dsp:txXfrm>
        <a:off x="402602" y="2013957"/>
        <a:ext cx="3089348" cy="575416"/>
      </dsp:txXfrm>
    </dsp:sp>
    <dsp:sp modelId="{865A0AAA-1C13-4D54-B619-E435C0CA3E4C}">
      <dsp:nvSpPr>
        <dsp:cNvPr id="0" name=""/>
        <dsp:cNvSpPr/>
      </dsp:nvSpPr>
      <dsp:spPr>
        <a:xfrm>
          <a:off x="42967" y="1942030"/>
          <a:ext cx="719270" cy="719270"/>
        </a:xfrm>
        <a:prstGeom prst="ellipse">
          <a:avLst/>
        </a:prstGeom>
        <a:solidFill>
          <a:srgbClr val="14D1CA"/>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D2C2C-C4D6-4235-879E-2832915618F0}" type="datetimeFigureOut">
              <a:rPr lang="zh-CN" altLang="en-US" smtClean="0"/>
              <a:t>2021/11/14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FBBBB-B50C-423D-81FC-BEA4CE63F1A6}" type="slidenum">
              <a:rPr lang="zh-CN" altLang="en-US" smtClean="0"/>
              <a:t>‹#›</a:t>
            </a:fld>
            <a:endParaRPr lang="zh-CN" altLang="en-US"/>
          </a:p>
        </p:txBody>
      </p:sp>
    </p:spTree>
    <p:extLst>
      <p:ext uri="{BB962C8B-B14F-4D97-AF65-F5344CB8AC3E}">
        <p14:creationId xmlns:p14="http://schemas.microsoft.com/office/powerpoint/2010/main" val="20979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1</a:t>
            </a:fld>
            <a:endParaRPr lang="zh-CN" altLang="en-US"/>
          </a:p>
        </p:txBody>
      </p:sp>
    </p:spTree>
    <p:extLst>
      <p:ext uri="{BB962C8B-B14F-4D97-AF65-F5344CB8AC3E}">
        <p14:creationId xmlns:p14="http://schemas.microsoft.com/office/powerpoint/2010/main" val="262308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10</a:t>
            </a:fld>
            <a:endParaRPr lang="zh-CN" altLang="en-US"/>
          </a:p>
        </p:txBody>
      </p:sp>
    </p:spTree>
    <p:extLst>
      <p:ext uri="{BB962C8B-B14F-4D97-AF65-F5344CB8AC3E}">
        <p14:creationId xmlns:p14="http://schemas.microsoft.com/office/powerpoint/2010/main" val="3091737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11</a:t>
            </a:fld>
            <a:endParaRPr lang="zh-CN" altLang="en-US"/>
          </a:p>
        </p:txBody>
      </p:sp>
    </p:spTree>
    <p:extLst>
      <p:ext uri="{BB962C8B-B14F-4D97-AF65-F5344CB8AC3E}">
        <p14:creationId xmlns:p14="http://schemas.microsoft.com/office/powerpoint/2010/main" val="2729231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12</a:t>
            </a:fld>
            <a:endParaRPr lang="zh-CN" altLang="en-US"/>
          </a:p>
        </p:txBody>
      </p:sp>
    </p:spTree>
    <p:extLst>
      <p:ext uri="{BB962C8B-B14F-4D97-AF65-F5344CB8AC3E}">
        <p14:creationId xmlns:p14="http://schemas.microsoft.com/office/powerpoint/2010/main" val="3931584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13</a:t>
            </a:fld>
            <a:endParaRPr lang="zh-CN" altLang="en-US"/>
          </a:p>
        </p:txBody>
      </p:sp>
    </p:spTree>
    <p:extLst>
      <p:ext uri="{BB962C8B-B14F-4D97-AF65-F5344CB8AC3E}">
        <p14:creationId xmlns:p14="http://schemas.microsoft.com/office/powerpoint/2010/main" val="2450682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14</a:t>
            </a:fld>
            <a:endParaRPr lang="zh-CN" altLang="en-US"/>
          </a:p>
        </p:txBody>
      </p:sp>
    </p:spTree>
    <p:extLst>
      <p:ext uri="{BB962C8B-B14F-4D97-AF65-F5344CB8AC3E}">
        <p14:creationId xmlns:p14="http://schemas.microsoft.com/office/powerpoint/2010/main" val="1393464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15</a:t>
            </a:fld>
            <a:endParaRPr lang="zh-CN" altLang="en-US"/>
          </a:p>
        </p:txBody>
      </p:sp>
    </p:spTree>
    <p:extLst>
      <p:ext uri="{BB962C8B-B14F-4D97-AF65-F5344CB8AC3E}">
        <p14:creationId xmlns:p14="http://schemas.microsoft.com/office/powerpoint/2010/main" val="2559613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16</a:t>
            </a:fld>
            <a:endParaRPr lang="zh-CN" altLang="en-US"/>
          </a:p>
        </p:txBody>
      </p:sp>
    </p:spTree>
    <p:extLst>
      <p:ext uri="{BB962C8B-B14F-4D97-AF65-F5344CB8AC3E}">
        <p14:creationId xmlns:p14="http://schemas.microsoft.com/office/powerpoint/2010/main" val="120098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17</a:t>
            </a:fld>
            <a:endParaRPr lang="zh-CN" altLang="en-US"/>
          </a:p>
        </p:txBody>
      </p:sp>
    </p:spTree>
    <p:extLst>
      <p:ext uri="{BB962C8B-B14F-4D97-AF65-F5344CB8AC3E}">
        <p14:creationId xmlns:p14="http://schemas.microsoft.com/office/powerpoint/2010/main" val="950380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18</a:t>
            </a:fld>
            <a:endParaRPr lang="zh-CN" altLang="en-US"/>
          </a:p>
        </p:txBody>
      </p:sp>
    </p:spTree>
    <p:extLst>
      <p:ext uri="{BB962C8B-B14F-4D97-AF65-F5344CB8AC3E}">
        <p14:creationId xmlns:p14="http://schemas.microsoft.com/office/powerpoint/2010/main" val="1299854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19</a:t>
            </a:fld>
            <a:endParaRPr lang="zh-CN" altLang="en-US"/>
          </a:p>
        </p:txBody>
      </p:sp>
    </p:spTree>
    <p:extLst>
      <p:ext uri="{BB962C8B-B14F-4D97-AF65-F5344CB8AC3E}">
        <p14:creationId xmlns:p14="http://schemas.microsoft.com/office/powerpoint/2010/main" val="1453814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2</a:t>
            </a:fld>
            <a:endParaRPr lang="zh-CN" altLang="en-US"/>
          </a:p>
        </p:txBody>
      </p:sp>
    </p:spTree>
    <p:extLst>
      <p:ext uri="{BB962C8B-B14F-4D97-AF65-F5344CB8AC3E}">
        <p14:creationId xmlns:p14="http://schemas.microsoft.com/office/powerpoint/2010/main" val="3542703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20</a:t>
            </a:fld>
            <a:endParaRPr lang="zh-CN" altLang="en-US"/>
          </a:p>
        </p:txBody>
      </p:sp>
    </p:spTree>
    <p:extLst>
      <p:ext uri="{BB962C8B-B14F-4D97-AF65-F5344CB8AC3E}">
        <p14:creationId xmlns:p14="http://schemas.microsoft.com/office/powerpoint/2010/main" val="388115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21</a:t>
            </a:fld>
            <a:endParaRPr lang="zh-CN" altLang="en-US"/>
          </a:p>
        </p:txBody>
      </p:sp>
    </p:spTree>
    <p:extLst>
      <p:ext uri="{BB962C8B-B14F-4D97-AF65-F5344CB8AC3E}">
        <p14:creationId xmlns:p14="http://schemas.microsoft.com/office/powerpoint/2010/main" val="3607361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22</a:t>
            </a:fld>
            <a:endParaRPr lang="zh-CN" altLang="en-US"/>
          </a:p>
        </p:txBody>
      </p:sp>
    </p:spTree>
    <p:extLst>
      <p:ext uri="{BB962C8B-B14F-4D97-AF65-F5344CB8AC3E}">
        <p14:creationId xmlns:p14="http://schemas.microsoft.com/office/powerpoint/2010/main" val="970790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FBBBB-B50C-423D-81FC-BEA4CE63F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71579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24</a:t>
            </a:fld>
            <a:endParaRPr lang="zh-CN" altLang="en-US"/>
          </a:p>
        </p:txBody>
      </p:sp>
    </p:spTree>
    <p:extLst>
      <p:ext uri="{BB962C8B-B14F-4D97-AF65-F5344CB8AC3E}">
        <p14:creationId xmlns:p14="http://schemas.microsoft.com/office/powerpoint/2010/main" val="3154183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8FBBBB-B50C-423D-81FC-BEA4CE63F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5735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8FBBBB-B50C-423D-81FC-BEA4CE63F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90691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FBBBB-B50C-423D-81FC-BEA4CE63F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03780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28</a:t>
            </a:fld>
            <a:endParaRPr lang="zh-CN" altLang="en-US"/>
          </a:p>
        </p:txBody>
      </p:sp>
    </p:spTree>
    <p:extLst>
      <p:ext uri="{BB962C8B-B14F-4D97-AF65-F5344CB8AC3E}">
        <p14:creationId xmlns:p14="http://schemas.microsoft.com/office/powerpoint/2010/main" val="152016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3</a:t>
            </a:fld>
            <a:endParaRPr lang="zh-CN" altLang="en-US"/>
          </a:p>
        </p:txBody>
      </p:sp>
    </p:spTree>
    <p:extLst>
      <p:ext uri="{BB962C8B-B14F-4D97-AF65-F5344CB8AC3E}">
        <p14:creationId xmlns:p14="http://schemas.microsoft.com/office/powerpoint/2010/main" val="2252771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FBBBB-B50C-423D-81FC-BEA4CE63F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5735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FBBBB-B50C-423D-81FC-BEA4CE63F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40315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FBBBB-B50C-423D-81FC-BEA4CE63F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0375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7</a:t>
            </a:fld>
            <a:endParaRPr lang="zh-CN" altLang="en-US"/>
          </a:p>
        </p:txBody>
      </p:sp>
    </p:spTree>
    <p:extLst>
      <p:ext uri="{BB962C8B-B14F-4D97-AF65-F5344CB8AC3E}">
        <p14:creationId xmlns:p14="http://schemas.microsoft.com/office/powerpoint/2010/main" val="12792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8</a:t>
            </a:fld>
            <a:endParaRPr lang="zh-CN" altLang="en-US"/>
          </a:p>
        </p:txBody>
      </p:sp>
    </p:spTree>
    <p:extLst>
      <p:ext uri="{BB962C8B-B14F-4D97-AF65-F5344CB8AC3E}">
        <p14:creationId xmlns:p14="http://schemas.microsoft.com/office/powerpoint/2010/main" val="1166423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8FBBBB-B50C-423D-81FC-BEA4CE63F1A6}" type="slidenum">
              <a:rPr lang="zh-CN" altLang="en-US" smtClean="0"/>
              <a:t>9</a:t>
            </a:fld>
            <a:endParaRPr lang="zh-CN" altLang="en-US"/>
          </a:p>
        </p:txBody>
      </p:sp>
    </p:spTree>
    <p:extLst>
      <p:ext uri="{BB962C8B-B14F-4D97-AF65-F5344CB8AC3E}">
        <p14:creationId xmlns:p14="http://schemas.microsoft.com/office/powerpoint/2010/main" val="814976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2021/11/14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2021/11/14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2021/11/14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2021/11/14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2021/11/14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2021/11/14</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2021/11/14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2021/11/14</a:t>
            </a:fld>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2021/11/14</a:t>
            </a:fld>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2021/11/14</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2021/11/14</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1669572">
            <a:off x="9290134" y="-229573"/>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11669572">
            <a:off x="9885877" y="-633215"/>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1669572">
            <a:off x="8976786" y="-700545"/>
            <a:ext cx="112790" cy="2463879"/>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1669572" flipH="1">
            <a:off x="8050415" y="-455527"/>
            <a:ext cx="45719" cy="3453157"/>
          </a:xfrm>
          <a:prstGeom prst="rect">
            <a:avLst/>
          </a:prstGeom>
          <a:gradFill>
            <a:gsLst>
              <a:gs pos="45000">
                <a:srgbClr val="41B5E1">
                  <a:alpha val="36000"/>
                </a:srgbClr>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1947566">
            <a:off x="7667586" y="4709511"/>
            <a:ext cx="63596" cy="2654194"/>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剪去对角 44"/>
          <p:cNvSpPr/>
          <p:nvPr/>
        </p:nvSpPr>
        <p:spPr>
          <a:xfrm rot="10800000" flipH="1">
            <a:off x="4223792" y="1032148"/>
            <a:ext cx="7776864" cy="2354137"/>
          </a:xfrm>
          <a:prstGeom prst="snip2DiagRect">
            <a:avLst>
              <a:gd name="adj1" fmla="val 0"/>
              <a:gd name="adj2" fmla="val 25639"/>
            </a:avLst>
          </a:prstGeom>
          <a:noFill/>
          <a:ln w="25400">
            <a:solidFill>
              <a:srgbClr val="14D1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8" name="矩形 47"/>
          <p:cNvSpPr/>
          <p:nvPr/>
        </p:nvSpPr>
        <p:spPr>
          <a:xfrm>
            <a:off x="174219" y="465615"/>
            <a:ext cx="3722198" cy="3235090"/>
          </a:xfrm>
          <a:prstGeom prst="rect">
            <a:avLst/>
          </a:prstGeom>
          <a:noFill/>
          <a:ln w="25400">
            <a:solidFill>
              <a:srgbClr val="14D1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rot="950187">
            <a:off x="9457220" y="3637334"/>
            <a:ext cx="1109447" cy="1109447"/>
            <a:chOff x="3665010" y="1214034"/>
            <a:chExt cx="3205796" cy="3205796"/>
          </a:xfrm>
          <a:effectLst>
            <a:glow rad="88900">
              <a:srgbClr val="14D1CA">
                <a:alpha val="56000"/>
              </a:srgbClr>
            </a:glow>
          </a:effectLst>
        </p:grpSpPr>
        <p:sp>
          <p:nvSpPr>
            <p:cNvPr id="53" name="任意多边形: 形状 52"/>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4" name="任意多边形: 形状 53"/>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5" name="组合 54"/>
          <p:cNvGrpSpPr/>
          <p:nvPr/>
        </p:nvGrpSpPr>
        <p:grpSpPr>
          <a:xfrm rot="1413241">
            <a:off x="8759893" y="4353989"/>
            <a:ext cx="885980" cy="885980"/>
            <a:chOff x="3665010" y="1214034"/>
            <a:chExt cx="3205796" cy="3205796"/>
          </a:xfrm>
          <a:effectLst>
            <a:glow rad="88900">
              <a:srgbClr val="14D1CA">
                <a:alpha val="56000"/>
              </a:srgbClr>
            </a:glow>
          </a:effectLst>
        </p:grpSpPr>
        <p:sp>
          <p:nvSpPr>
            <p:cNvPr id="56" name="任意多边形: 形状 55"/>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任意多边形: 形状 56"/>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1" name="文本框 60"/>
          <p:cNvSpPr txBox="1"/>
          <p:nvPr/>
        </p:nvSpPr>
        <p:spPr>
          <a:xfrm>
            <a:off x="4635978" y="1447798"/>
            <a:ext cx="7165899" cy="1446550"/>
          </a:xfrm>
          <a:prstGeom prst="rect">
            <a:avLst/>
          </a:prstGeom>
          <a:noFill/>
        </p:spPr>
        <p:txBody>
          <a:bodyPr wrap="square" rtlCol="0">
            <a:spAutoFit/>
          </a:bodyPr>
          <a:lstStyle/>
          <a:p>
            <a:r>
              <a:rPr lang="en-US" altLang="zh-CN" sz="4400" kern="100" dirty="0">
                <a:solidFill>
                  <a:schemeClr val="bg1"/>
                </a:solidFill>
                <a:effectLst/>
                <a:latin typeface="Times New Roman" panose="02020603050405020304" pitchFamily="18" charset="0"/>
                <a:ea typeface="宋体" panose="02010600030101010101" pitchFamily="2" charset="-122"/>
              </a:rPr>
              <a:t>Dormitory intelligent assistant based on STM32</a:t>
            </a:r>
            <a:endParaRPr lang="zh-CN" altLang="en-US" sz="8000" dirty="0">
              <a:solidFill>
                <a:schemeClr val="bg1"/>
              </a:solidFill>
              <a:latin typeface="微软雅黑" panose="020B0503020204020204" pitchFamily="34" charset="-122"/>
              <a:ea typeface="微软雅黑" panose="020B0503020204020204" pitchFamily="34" charset="-122"/>
            </a:endParaRPr>
          </a:p>
        </p:txBody>
      </p:sp>
      <p:sp>
        <p:nvSpPr>
          <p:cNvPr id="64" name="半闭框 63"/>
          <p:cNvSpPr/>
          <p:nvPr/>
        </p:nvSpPr>
        <p:spPr>
          <a:xfrm rot="16200000">
            <a:off x="4314258" y="2387163"/>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半闭框 64"/>
          <p:cNvSpPr/>
          <p:nvPr/>
        </p:nvSpPr>
        <p:spPr>
          <a:xfrm rot="5400000">
            <a:off x="10942727" y="1254183"/>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7" name="直接连接符 66"/>
          <p:cNvCxnSpPr>
            <a:cxnSpLocks/>
          </p:cNvCxnSpPr>
          <p:nvPr/>
        </p:nvCxnSpPr>
        <p:spPr>
          <a:xfrm flipH="1">
            <a:off x="1886823" y="4235585"/>
            <a:ext cx="6115824" cy="0"/>
          </a:xfrm>
          <a:prstGeom prst="line">
            <a:avLst/>
          </a:prstGeom>
          <a:ln w="25400">
            <a:solidFill>
              <a:srgbClr val="14D1CA"/>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70" name="直接连接符 69"/>
          <p:cNvCxnSpPr>
            <a:cxnSpLocks/>
            <a:endCxn id="48" idx="2"/>
          </p:cNvCxnSpPr>
          <p:nvPr/>
        </p:nvCxnSpPr>
        <p:spPr>
          <a:xfrm flipV="1">
            <a:off x="1924502" y="3700705"/>
            <a:ext cx="110816" cy="524764"/>
          </a:xfrm>
          <a:prstGeom prst="line">
            <a:avLst/>
          </a:prstGeom>
          <a:ln w="25400">
            <a:solidFill>
              <a:srgbClr val="14D1CA"/>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51655" y="4448035"/>
            <a:ext cx="7144545" cy="1732334"/>
          </a:xfrm>
          <a:prstGeom prst="rect">
            <a:avLst/>
          </a:prstGeom>
          <a:noFill/>
        </p:spPr>
        <p:txBody>
          <a:bodyPr wrap="square" rtlCol="0">
            <a:spAutoFit/>
          </a:bodyPr>
          <a:lstStyle/>
          <a:p>
            <a:pPr>
              <a:lnSpc>
                <a:spcPct val="200000"/>
              </a:lnSpc>
            </a:pPr>
            <a:r>
              <a:rPr lang="en-US" altLang="zh-CN" sz="2000" dirty="0">
                <a:solidFill>
                  <a:schemeClr val="bg1"/>
                </a:solidFill>
                <a:latin typeface="微软雅黑" panose="020B0503020204020204" pitchFamily="34" charset="-122"/>
                <a:ea typeface="微软雅黑" panose="020B0503020204020204" pitchFamily="34" charset="-122"/>
              </a:rPr>
              <a:t>Team:  Team 5</a:t>
            </a:r>
          </a:p>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Team</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Member:  </a:t>
            </a:r>
            <a:r>
              <a:rPr lang="en-US" altLang="zh-CN" kern="100" dirty="0" err="1">
                <a:solidFill>
                  <a:schemeClr val="bg1"/>
                </a:solidFill>
                <a:effectLst/>
                <a:latin typeface="微软雅黑" panose="020B0503020204020204" pitchFamily="34" charset="-122"/>
                <a:ea typeface="微软雅黑" panose="020B0503020204020204" pitchFamily="34" charset="-122"/>
              </a:rPr>
              <a:t>Zhiyue</a:t>
            </a:r>
            <a:r>
              <a:rPr lang="en-US" altLang="zh-CN" kern="100" dirty="0">
                <a:solidFill>
                  <a:schemeClr val="bg1"/>
                </a:solidFill>
                <a:effectLst/>
                <a:latin typeface="微软雅黑" panose="020B0503020204020204" pitchFamily="34" charset="-122"/>
                <a:ea typeface="微软雅黑" panose="020B0503020204020204" pitchFamily="34" charset="-122"/>
              </a:rPr>
              <a:t> Yin</a:t>
            </a:r>
            <a:r>
              <a:rPr lang="en-US" altLang="zh-CN" kern="100" dirty="0">
                <a:solidFill>
                  <a:schemeClr val="bg1"/>
                </a:solidFill>
                <a:latin typeface="微软雅黑" panose="020B0503020204020204" pitchFamily="34" charset="-122"/>
                <a:ea typeface="微软雅黑" panose="020B0503020204020204" pitchFamily="34" charset="-122"/>
              </a:rPr>
              <a:t>,</a:t>
            </a:r>
            <a:r>
              <a:rPr lang="zh-CN" altLang="en-US" kern="100" dirty="0">
                <a:solidFill>
                  <a:schemeClr val="bg1"/>
                </a:solidFill>
                <a:latin typeface="微软雅黑" panose="020B0503020204020204" pitchFamily="34" charset="-122"/>
                <a:ea typeface="微软雅黑" panose="020B0503020204020204" pitchFamily="34" charset="-122"/>
              </a:rPr>
              <a:t> </a:t>
            </a:r>
            <a:r>
              <a:rPr lang="en-US" altLang="zh-CN" kern="100" dirty="0" err="1">
                <a:solidFill>
                  <a:schemeClr val="bg1"/>
                </a:solidFill>
                <a:effectLst/>
                <a:latin typeface="微软雅黑" panose="020B0503020204020204" pitchFamily="34" charset="-122"/>
                <a:ea typeface="微软雅黑" panose="020B0503020204020204" pitchFamily="34" charset="-122"/>
              </a:rPr>
              <a:t>Lurui</a:t>
            </a:r>
            <a:r>
              <a:rPr lang="en-US" altLang="zh-CN" kern="100" dirty="0">
                <a:solidFill>
                  <a:schemeClr val="bg1"/>
                </a:solidFill>
                <a:effectLst/>
                <a:latin typeface="微软雅黑" panose="020B0503020204020204" pitchFamily="34" charset="-122"/>
                <a:ea typeface="微软雅黑" panose="020B0503020204020204" pitchFamily="34" charset="-122"/>
              </a:rPr>
              <a:t> </a:t>
            </a:r>
            <a:r>
              <a:rPr lang="en-US" altLang="zh-CN" kern="100" dirty="0" err="1">
                <a:solidFill>
                  <a:schemeClr val="bg1"/>
                </a:solidFill>
                <a:effectLst/>
                <a:latin typeface="微软雅黑" panose="020B0503020204020204" pitchFamily="34" charset="-122"/>
                <a:ea typeface="微软雅黑" panose="020B0503020204020204" pitchFamily="34" charset="-122"/>
              </a:rPr>
              <a:t>Xie</a:t>
            </a:r>
            <a:r>
              <a:rPr lang="en-US" altLang="zh-CN" kern="100" dirty="0">
                <a:solidFill>
                  <a:schemeClr val="bg1"/>
                </a:solidFill>
                <a:effectLst/>
                <a:latin typeface="微软雅黑" panose="020B0503020204020204" pitchFamily="34" charset="-122"/>
                <a:ea typeface="微软雅黑" panose="020B0503020204020204" pitchFamily="34" charset="-122"/>
              </a:rPr>
              <a:t>, </a:t>
            </a:r>
            <a:r>
              <a:rPr lang="en-US" altLang="zh-CN" kern="100" dirty="0" err="1">
                <a:solidFill>
                  <a:schemeClr val="bg1"/>
                </a:solidFill>
                <a:effectLst/>
                <a:latin typeface="微软雅黑" panose="020B0503020204020204" pitchFamily="34" charset="-122"/>
                <a:ea typeface="微软雅黑" panose="020B0503020204020204" pitchFamily="34" charset="-122"/>
              </a:rPr>
              <a:t>Wenlu</a:t>
            </a:r>
            <a:r>
              <a:rPr lang="en-US" altLang="zh-CN" kern="100" dirty="0">
                <a:solidFill>
                  <a:schemeClr val="bg1"/>
                </a:solidFill>
                <a:effectLst/>
                <a:latin typeface="微软雅黑" panose="020B0503020204020204" pitchFamily="34" charset="-122"/>
                <a:ea typeface="微软雅黑" panose="020B0503020204020204" pitchFamily="34" charset="-122"/>
              </a:rPr>
              <a:t> Yu, </a:t>
            </a:r>
            <a:r>
              <a:rPr lang="en-US" altLang="zh-CN" kern="100" dirty="0" err="1">
                <a:solidFill>
                  <a:schemeClr val="bg1"/>
                </a:solidFill>
                <a:effectLst/>
                <a:latin typeface="微软雅黑" panose="020B0503020204020204" pitchFamily="34" charset="-122"/>
                <a:ea typeface="微软雅黑" panose="020B0503020204020204" pitchFamily="34" charset="-122"/>
              </a:rPr>
              <a:t>Peilin</a:t>
            </a:r>
            <a:r>
              <a:rPr lang="en-US" altLang="zh-CN" kern="100" dirty="0">
                <a:solidFill>
                  <a:schemeClr val="bg1"/>
                </a:solidFill>
                <a:effectLst/>
                <a:latin typeface="微软雅黑" panose="020B0503020204020204" pitchFamily="34" charset="-122"/>
                <a:ea typeface="微软雅黑" panose="020B0503020204020204" pitchFamily="34" charset="-122"/>
              </a:rPr>
              <a:t> Ji, </a:t>
            </a:r>
          </a:p>
          <a:p>
            <a:pPr>
              <a:lnSpc>
                <a:spcPct val="200000"/>
              </a:lnSpc>
            </a:pPr>
            <a:r>
              <a:rPr lang="en-US" altLang="zh-CN" kern="100" dirty="0">
                <a:solidFill>
                  <a:schemeClr val="bg1"/>
                </a:solidFill>
                <a:effectLst/>
                <a:latin typeface="微软雅黑" panose="020B0503020204020204" pitchFamily="34" charset="-122"/>
                <a:ea typeface="微软雅黑" panose="020B0503020204020204" pitchFamily="34" charset="-122"/>
              </a:rPr>
              <a:t>                          </a:t>
            </a:r>
            <a:r>
              <a:rPr lang="en-US" altLang="zh-CN" kern="100" dirty="0" err="1">
                <a:solidFill>
                  <a:schemeClr val="bg1"/>
                </a:solidFill>
                <a:effectLst/>
                <a:latin typeface="微软雅黑" panose="020B0503020204020204" pitchFamily="34" charset="-122"/>
                <a:ea typeface="微软雅黑" panose="020B0503020204020204" pitchFamily="34" charset="-122"/>
              </a:rPr>
              <a:t>Junyi</a:t>
            </a:r>
            <a:r>
              <a:rPr lang="en-US" altLang="zh-CN" kern="100" dirty="0">
                <a:solidFill>
                  <a:schemeClr val="bg1"/>
                </a:solidFill>
                <a:effectLst/>
                <a:latin typeface="微软雅黑" panose="020B0503020204020204" pitchFamily="34" charset="-122"/>
                <a:ea typeface="微软雅黑" panose="020B0503020204020204" pitchFamily="34" charset="-122"/>
              </a:rPr>
              <a:t> Liu</a:t>
            </a:r>
            <a:r>
              <a:rPr lang="en-US" altLang="zh-CN" kern="100" dirty="0">
                <a:solidFill>
                  <a:schemeClr val="bg1"/>
                </a:solidFill>
                <a:latin typeface="微软雅黑" panose="020B0503020204020204" pitchFamily="34" charset="-122"/>
                <a:ea typeface="微软雅黑" panose="020B0503020204020204" pitchFamily="34" charset="-122"/>
              </a:rPr>
              <a:t>,</a:t>
            </a:r>
            <a:r>
              <a:rPr lang="zh-CN" altLang="en-US" kern="100" dirty="0">
                <a:solidFill>
                  <a:schemeClr val="bg1"/>
                </a:solidFill>
                <a:latin typeface="微软雅黑" panose="020B0503020204020204" pitchFamily="34" charset="-122"/>
                <a:ea typeface="微软雅黑" panose="020B0503020204020204" pitchFamily="34" charset="-122"/>
              </a:rPr>
              <a:t> </a:t>
            </a:r>
            <a:r>
              <a:rPr lang="en-US" altLang="zh-CN" kern="100" dirty="0" err="1">
                <a:solidFill>
                  <a:schemeClr val="bg1"/>
                </a:solidFill>
                <a:effectLst/>
                <a:latin typeface="微软雅黑" panose="020B0503020204020204" pitchFamily="34" charset="-122"/>
                <a:ea typeface="微软雅黑" panose="020B0503020204020204" pitchFamily="34" charset="-122"/>
              </a:rPr>
              <a:t>Ruoting</a:t>
            </a:r>
            <a:r>
              <a:rPr lang="en-US" altLang="zh-CN" kern="100" dirty="0">
                <a:solidFill>
                  <a:schemeClr val="bg1"/>
                </a:solidFill>
                <a:effectLst/>
                <a:latin typeface="微软雅黑" panose="020B0503020204020204" pitchFamily="34" charset="-122"/>
                <a:ea typeface="微软雅黑" panose="020B0503020204020204" pitchFamily="34" charset="-122"/>
              </a:rPr>
              <a:t> Liu</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51EE7AF3-D2CF-4418-B1B8-18238547BF2E}"/>
              </a:ext>
            </a:extLst>
          </p:cNvPr>
          <p:cNvGrpSpPr/>
          <p:nvPr/>
        </p:nvGrpSpPr>
        <p:grpSpPr>
          <a:xfrm rot="2692973">
            <a:off x="9422696" y="4450152"/>
            <a:ext cx="2358781" cy="2704050"/>
            <a:chOff x="8994439" y="4823786"/>
            <a:chExt cx="4104376" cy="4550044"/>
          </a:xfrm>
        </p:grpSpPr>
        <p:grpSp>
          <p:nvGrpSpPr>
            <p:cNvPr id="24" name="组合 23">
              <a:extLst>
                <a:ext uri="{FF2B5EF4-FFF2-40B4-BE49-F238E27FC236}">
                  <a16:creationId xmlns:a16="http://schemas.microsoft.com/office/drawing/2014/main" id="{181E4559-7453-4AC4-9E50-61C7B02909A5}"/>
                </a:ext>
              </a:extLst>
            </p:cNvPr>
            <p:cNvGrpSpPr/>
            <p:nvPr/>
          </p:nvGrpSpPr>
          <p:grpSpPr>
            <a:xfrm rot="20878392">
              <a:off x="9251062" y="5582134"/>
              <a:ext cx="2927703" cy="2927703"/>
              <a:chOff x="3665010" y="1214034"/>
              <a:chExt cx="3205796" cy="3205796"/>
            </a:xfrm>
            <a:effectLst>
              <a:glow rad="88900">
                <a:srgbClr val="14D1CA">
                  <a:alpha val="56000"/>
                </a:srgbClr>
              </a:glow>
            </a:effectLst>
          </p:grpSpPr>
          <p:sp>
            <p:nvSpPr>
              <p:cNvPr id="25" name="任意多边形: 形状 24">
                <a:extLst>
                  <a:ext uri="{FF2B5EF4-FFF2-40B4-BE49-F238E27FC236}">
                    <a16:creationId xmlns:a16="http://schemas.microsoft.com/office/drawing/2014/main" id="{C847C626-6FD1-49CF-983C-91EBC87D92F1}"/>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D2114BCF-FBA2-4E5A-B1F6-A2B68E3D2BE1}"/>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7" name="圆: 空心 26">
              <a:extLst>
                <a:ext uri="{FF2B5EF4-FFF2-40B4-BE49-F238E27FC236}">
                  <a16:creationId xmlns:a16="http://schemas.microsoft.com/office/drawing/2014/main" id="{3412AC93-E465-4072-8031-C7E25978D026}"/>
                </a:ext>
              </a:extLst>
            </p:cNvPr>
            <p:cNvSpPr/>
            <p:nvPr/>
          </p:nvSpPr>
          <p:spPr>
            <a:xfrm>
              <a:off x="9062872" y="5393944"/>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0DA143DC-0B79-4D94-BECE-CA2B92F78188}"/>
                </a:ext>
              </a:extLst>
            </p:cNvPr>
            <p:cNvSpPr/>
            <p:nvPr/>
          </p:nvSpPr>
          <p:spPr>
            <a:xfrm rot="9412619">
              <a:off x="9150957" y="7654845"/>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9" name="任意多边形: 形状 28">
              <a:extLst>
                <a:ext uri="{FF2B5EF4-FFF2-40B4-BE49-F238E27FC236}">
                  <a16:creationId xmlns:a16="http://schemas.microsoft.com/office/drawing/2014/main" id="{C10A4402-DE02-46B2-BFAE-4A80F9B2FB77}"/>
                </a:ext>
              </a:extLst>
            </p:cNvPr>
            <p:cNvSpPr/>
            <p:nvPr/>
          </p:nvSpPr>
          <p:spPr>
            <a:xfrm rot="17007766">
              <a:off x="9541762" y="4555001"/>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0" name="圆: 空心 29">
              <a:extLst>
                <a:ext uri="{FF2B5EF4-FFF2-40B4-BE49-F238E27FC236}">
                  <a16:creationId xmlns:a16="http://schemas.microsoft.com/office/drawing/2014/main" id="{959F0A28-ADFE-47B8-8BF2-1C094CFA5CDD}"/>
                </a:ext>
              </a:extLst>
            </p:cNvPr>
            <p:cNvSpPr/>
            <p:nvPr/>
          </p:nvSpPr>
          <p:spPr>
            <a:xfrm>
              <a:off x="8994439" y="5321085"/>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任意多边形: 形状 31">
              <a:extLst>
                <a:ext uri="{FF2B5EF4-FFF2-40B4-BE49-F238E27FC236}">
                  <a16:creationId xmlns:a16="http://schemas.microsoft.com/office/drawing/2014/main" id="{168F33F1-35E7-44BC-8621-B310687A0F73}"/>
                </a:ext>
              </a:extLst>
            </p:cNvPr>
            <p:cNvSpPr/>
            <p:nvPr/>
          </p:nvSpPr>
          <p:spPr>
            <a:xfrm rot="1866669">
              <a:off x="11917399" y="6133369"/>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3" name="圆: 空心 32">
              <a:extLst>
                <a:ext uri="{FF2B5EF4-FFF2-40B4-BE49-F238E27FC236}">
                  <a16:creationId xmlns:a16="http://schemas.microsoft.com/office/drawing/2014/main" id="{CEB16C5C-DC0F-4E46-8EA9-699BF47C413B}"/>
                </a:ext>
              </a:extLst>
            </p:cNvPr>
            <p:cNvSpPr/>
            <p:nvPr/>
          </p:nvSpPr>
          <p:spPr>
            <a:xfrm>
              <a:off x="9271173" y="5580650"/>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a:extLst>
              <a:ext uri="{FF2B5EF4-FFF2-40B4-BE49-F238E27FC236}">
                <a16:creationId xmlns:a16="http://schemas.microsoft.com/office/drawing/2014/main" id="{66F23FAD-E698-472C-9FF1-8AF2A942F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76" y="568233"/>
            <a:ext cx="3580461" cy="30733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242905F-182C-4EFA-903F-8EB2A1763839}"/>
              </a:ext>
            </a:extLst>
          </p:cNvPr>
          <p:cNvGrpSpPr/>
          <p:nvPr/>
        </p:nvGrpSpPr>
        <p:grpSpPr>
          <a:xfrm>
            <a:off x="84970" y="94937"/>
            <a:ext cx="816853" cy="769441"/>
            <a:chOff x="407876" y="268616"/>
            <a:chExt cx="1172196" cy="1042012"/>
          </a:xfrm>
        </p:grpSpPr>
        <p:grpSp>
          <p:nvGrpSpPr>
            <p:cNvPr id="3" name="组合 2"/>
            <p:cNvGrpSpPr/>
            <p:nvPr/>
          </p:nvGrpSpPr>
          <p:grpSpPr>
            <a:xfrm>
              <a:off x="407876" y="268616"/>
              <a:ext cx="792088" cy="792088"/>
              <a:chOff x="3665010" y="1214034"/>
              <a:chExt cx="3205796" cy="3205796"/>
            </a:xfrm>
            <a:effectLst>
              <a:glow rad="88900">
                <a:srgbClr val="14D1CA">
                  <a:alpha val="56000"/>
                </a:srgbClr>
              </a:glow>
            </a:effectLst>
          </p:grpSpPr>
          <p:sp>
            <p:nvSpPr>
              <p:cNvPr id="4" name="任意多边形: 形状 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p:cNvGrpSpPr/>
            <p:nvPr/>
          </p:nvGrpSpPr>
          <p:grpSpPr>
            <a:xfrm>
              <a:off x="1034148" y="764704"/>
              <a:ext cx="545924" cy="545924"/>
              <a:chOff x="3665010" y="1214034"/>
              <a:chExt cx="3205796" cy="3205796"/>
            </a:xfrm>
            <a:effectLst>
              <a:glow rad="88900">
                <a:srgbClr val="14D1CA">
                  <a:alpha val="56000"/>
                </a:srgbClr>
              </a:glow>
            </a:effectLst>
          </p:grpSpPr>
          <p:sp>
            <p:nvSpPr>
              <p:cNvPr id="7" name="任意多边形: 形状 6"/>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9" name="组合 8"/>
          <p:cNvGrpSpPr/>
          <p:nvPr/>
        </p:nvGrpSpPr>
        <p:grpSpPr>
          <a:xfrm>
            <a:off x="888683" y="-11642"/>
            <a:ext cx="6032396" cy="769441"/>
            <a:chOff x="1803529" y="274127"/>
            <a:chExt cx="5447528" cy="769441"/>
          </a:xfrm>
        </p:grpSpPr>
        <p:sp>
          <p:nvSpPr>
            <p:cNvPr id="10" name="文本框 9"/>
            <p:cNvSpPr txBox="1"/>
            <p:nvPr/>
          </p:nvSpPr>
          <p:spPr>
            <a:xfrm>
              <a:off x="1998080" y="382520"/>
              <a:ext cx="5252977" cy="584775"/>
            </a:xfrm>
            <a:prstGeom prst="rect">
              <a:avLst/>
            </a:prstGeom>
            <a:noFill/>
          </p:spPr>
          <p:txBody>
            <a:bodyPr wrap="square" rtlCol="0">
              <a:spAutoFit/>
            </a:bodyPr>
            <a:lstStyle/>
            <a:p>
              <a:pPr algn="ctr"/>
              <a:r>
                <a:rPr lang="zh-CN" altLang="zh-CN" sz="28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3200" kern="100" dirty="0">
                  <a:solidFill>
                    <a:srgbClr val="14D1CA"/>
                  </a:solidFill>
                  <a:effectLst/>
                  <a:latin typeface="微软雅黑" panose="020B0503020204020204" pitchFamily="34" charset="-122"/>
                  <a:ea typeface="微软雅黑" panose="020B0503020204020204" pitchFamily="34" charset="-122"/>
                </a:rPr>
                <a:t>Intelligent voice control</a:t>
              </a:r>
              <a:endParaRPr lang="zh-CN" altLang="en-US" sz="3600" dirty="0">
                <a:solidFill>
                  <a:srgbClr val="14D1C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803529" y="274127"/>
              <a:ext cx="1149534"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02</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302993" y="2183908"/>
            <a:ext cx="2304256" cy="400110"/>
          </a:xfrm>
          <a:prstGeom prst="rect">
            <a:avLst/>
          </a:prstGeom>
          <a:noFill/>
        </p:spPr>
        <p:txBody>
          <a:bodyPr wrap="square" rtlCol="0">
            <a:spAutoFit/>
          </a:bodyPr>
          <a:lstStyle/>
          <a:p>
            <a:pPr algn="just"/>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a16="http://schemas.microsoft.com/office/drawing/2014/main" id="{7A2D469A-AFF3-4E36-ADFE-7F3EFE81EF16}"/>
              </a:ext>
            </a:extLst>
          </p:cNvPr>
          <p:cNvSpPr/>
          <p:nvPr/>
        </p:nvSpPr>
        <p:spPr>
          <a:xfrm>
            <a:off x="147024" y="1772816"/>
            <a:ext cx="5660944" cy="3956689"/>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D9C2EA5-47E2-4844-877B-BAC91E3BCCE6}"/>
              </a:ext>
            </a:extLst>
          </p:cNvPr>
          <p:cNvSpPr/>
          <p:nvPr/>
        </p:nvSpPr>
        <p:spPr>
          <a:xfrm>
            <a:off x="6096000" y="1128111"/>
            <a:ext cx="5908620" cy="2310144"/>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B56193D-4EC5-4B2A-B6F7-D1CCA5FCADC4}"/>
              </a:ext>
            </a:extLst>
          </p:cNvPr>
          <p:cNvSpPr txBox="1"/>
          <p:nvPr/>
        </p:nvSpPr>
        <p:spPr>
          <a:xfrm>
            <a:off x="255040" y="1828511"/>
            <a:ext cx="5332556" cy="4093428"/>
          </a:xfrm>
          <a:prstGeom prst="rect">
            <a:avLst/>
          </a:prstGeom>
          <a:noFill/>
        </p:spPr>
        <p:txBody>
          <a:bodyPr wrap="square" rtlCol="0">
            <a:spAutoFit/>
          </a:bodyPr>
          <a:lstStyle/>
          <a:p>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3. </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Discrete module circuit connection  diagram</a:t>
            </a:r>
          </a:p>
          <a:p>
            <a:r>
              <a:rPr lang="en-US" altLang="zh-CN" sz="11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a:t>
            </a:r>
            <a:endParaRPr lang="en-US" altLang="zh-CN" sz="12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Through consulting the LD3320 and SYN6288 chip manual, on the basis of the typical application circuit, according to the actual circuit calculation and selection of component models, through Altium Designer to draw the LD3320 module schematic diagram and SYN6288 module schematic diagram and the corresponding PCB diagram. Send the PCB project to "</a:t>
            </a:r>
            <a:r>
              <a:rPr lang="en-US" altLang="zh-CN" sz="18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Jie</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pei</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mall to print the corresponding PCB board.LCD3320 module and STYN6288 module are completed by welding components on PCB board.</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28" name="图片 3">
            <a:extLst>
              <a:ext uri="{FF2B5EF4-FFF2-40B4-BE49-F238E27FC236}">
                <a16:creationId xmlns:a16="http://schemas.microsoft.com/office/drawing/2014/main" id="{543FE6D5-F7D1-4FC2-AC53-47252F525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32806" y="1414200"/>
            <a:ext cx="3052763" cy="16240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27" name="图片 6">
            <a:extLst>
              <a:ext uri="{FF2B5EF4-FFF2-40B4-BE49-F238E27FC236}">
                <a16:creationId xmlns:a16="http://schemas.microsoft.com/office/drawing/2014/main" id="{63D6816F-8CAB-4457-A52C-5C5A7FBE37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1091" y="1391169"/>
            <a:ext cx="2252664" cy="17287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图片 1">
            <a:extLst>
              <a:ext uri="{FF2B5EF4-FFF2-40B4-BE49-F238E27FC236}">
                <a16:creationId xmlns:a16="http://schemas.microsoft.com/office/drawing/2014/main" id="{32461992-BF9D-4D8F-932E-4471A63AF5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4218" y="4170608"/>
            <a:ext cx="3309938" cy="1819275"/>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5">
            <a:extLst>
              <a:ext uri="{FF2B5EF4-FFF2-40B4-BE49-F238E27FC236}">
                <a16:creationId xmlns:a16="http://schemas.microsoft.com/office/drawing/2014/main" id="{37660CC7-ECC0-453E-B248-68133804B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6384" y="4169004"/>
            <a:ext cx="2177014" cy="182087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a:extLst>
              <a:ext uri="{FF2B5EF4-FFF2-40B4-BE49-F238E27FC236}">
                <a16:creationId xmlns:a16="http://schemas.microsoft.com/office/drawing/2014/main" id="{439E7AD8-B0C4-49AC-A10F-AECA71F2763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6">
            <a:extLst>
              <a:ext uri="{FF2B5EF4-FFF2-40B4-BE49-F238E27FC236}">
                <a16:creationId xmlns:a16="http://schemas.microsoft.com/office/drawing/2014/main" id="{6C6A3EF0-E968-41B8-86DC-D91A1335F531}"/>
              </a:ext>
            </a:extLst>
          </p:cNvPr>
          <p:cNvSpPr>
            <a:spLocks noChangeArrowheads="1"/>
          </p:cNvSpPr>
          <p:nvPr/>
        </p:nvSpPr>
        <p:spPr bwMode="auto">
          <a:xfrm>
            <a:off x="0" y="6667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矩形 23">
            <a:extLst>
              <a:ext uri="{FF2B5EF4-FFF2-40B4-BE49-F238E27FC236}">
                <a16:creationId xmlns:a16="http://schemas.microsoft.com/office/drawing/2014/main" id="{2BEBD107-9D00-4825-8BF0-A6557A0BE5F9}"/>
              </a:ext>
            </a:extLst>
          </p:cNvPr>
          <p:cNvSpPr/>
          <p:nvPr/>
        </p:nvSpPr>
        <p:spPr>
          <a:xfrm>
            <a:off x="6136356" y="3955821"/>
            <a:ext cx="5908620" cy="2310144"/>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021F25C0-E8EF-4397-B023-74E4B1272F67}"/>
              </a:ext>
            </a:extLst>
          </p:cNvPr>
          <p:cNvGrpSpPr/>
          <p:nvPr/>
        </p:nvGrpSpPr>
        <p:grpSpPr>
          <a:xfrm>
            <a:off x="1371067" y="5935445"/>
            <a:ext cx="4768340" cy="623251"/>
            <a:chOff x="6888088" y="5453695"/>
            <a:chExt cx="5040559" cy="1215665"/>
          </a:xfrm>
        </p:grpSpPr>
        <p:cxnSp>
          <p:nvCxnSpPr>
            <p:cNvPr id="27" name="直接连接符 26">
              <a:extLst>
                <a:ext uri="{FF2B5EF4-FFF2-40B4-BE49-F238E27FC236}">
                  <a16:creationId xmlns:a16="http://schemas.microsoft.com/office/drawing/2014/main" id="{DA2F9D22-0237-4D24-B053-094F5ED206DC}"/>
                </a:ext>
              </a:extLst>
            </p:cNvPr>
            <p:cNvCxnSpPr/>
            <p:nvPr/>
          </p:nvCxnSpPr>
          <p:spPr>
            <a:xfrm>
              <a:off x="6888088" y="6669360"/>
              <a:ext cx="3816424" cy="0"/>
            </a:xfrm>
            <a:prstGeom prst="line">
              <a:avLst/>
            </a:prstGeom>
            <a:ln w="25400">
              <a:solidFill>
                <a:srgbClr val="14D1CA"/>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845E6BE-9F34-4794-8C48-89CD99931E5A}"/>
                </a:ext>
              </a:extLst>
            </p:cNvPr>
            <p:cNvCxnSpPr>
              <a:cxnSpLocks/>
            </p:cNvCxnSpPr>
            <p:nvPr/>
          </p:nvCxnSpPr>
          <p:spPr>
            <a:xfrm flipH="1">
              <a:off x="10704512" y="5453695"/>
              <a:ext cx="1224135" cy="1213865"/>
            </a:xfrm>
            <a:prstGeom prst="line">
              <a:avLst/>
            </a:prstGeom>
            <a:ln w="25400">
              <a:solidFill>
                <a:srgbClr val="14D1CA"/>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1966C3DD-8160-4A1B-AA24-DD31812D14C2}"/>
              </a:ext>
            </a:extLst>
          </p:cNvPr>
          <p:cNvGrpSpPr/>
          <p:nvPr/>
        </p:nvGrpSpPr>
        <p:grpSpPr>
          <a:xfrm rot="10800000">
            <a:off x="3096944" y="757799"/>
            <a:ext cx="4768340" cy="999449"/>
            <a:chOff x="6888088" y="5453695"/>
            <a:chExt cx="5040559" cy="1215665"/>
          </a:xfrm>
        </p:grpSpPr>
        <p:cxnSp>
          <p:nvCxnSpPr>
            <p:cNvPr id="30" name="直接连接符 29">
              <a:extLst>
                <a:ext uri="{FF2B5EF4-FFF2-40B4-BE49-F238E27FC236}">
                  <a16:creationId xmlns:a16="http://schemas.microsoft.com/office/drawing/2014/main" id="{43650249-BADA-43C2-A2CE-8B03BE096F23}"/>
                </a:ext>
              </a:extLst>
            </p:cNvPr>
            <p:cNvCxnSpPr/>
            <p:nvPr/>
          </p:nvCxnSpPr>
          <p:spPr>
            <a:xfrm>
              <a:off x="6888088" y="6669360"/>
              <a:ext cx="3816424" cy="0"/>
            </a:xfrm>
            <a:prstGeom prst="line">
              <a:avLst/>
            </a:prstGeom>
            <a:ln w="25400">
              <a:solidFill>
                <a:srgbClr val="14D1CA"/>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EC90CB1-F2E5-41BA-A150-B83C14A55826}"/>
                </a:ext>
              </a:extLst>
            </p:cNvPr>
            <p:cNvCxnSpPr>
              <a:cxnSpLocks/>
            </p:cNvCxnSpPr>
            <p:nvPr/>
          </p:nvCxnSpPr>
          <p:spPr>
            <a:xfrm flipH="1">
              <a:off x="10704512" y="5453695"/>
              <a:ext cx="1224135" cy="1213865"/>
            </a:xfrm>
            <a:prstGeom prst="line">
              <a:avLst/>
            </a:prstGeom>
            <a:ln w="25400">
              <a:solidFill>
                <a:srgbClr val="14D1CA"/>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81920141-7869-4BBA-AD58-5B5FF478DCDA}"/>
              </a:ext>
            </a:extLst>
          </p:cNvPr>
          <p:cNvSpPr txBox="1"/>
          <p:nvPr/>
        </p:nvSpPr>
        <p:spPr>
          <a:xfrm>
            <a:off x="8408640" y="6282066"/>
            <a:ext cx="4332542" cy="369332"/>
          </a:xfrm>
          <a:prstGeom prst="rect">
            <a:avLst/>
          </a:prstGeom>
          <a:noFill/>
        </p:spPr>
        <p:txBody>
          <a:bodyPr wrap="square" rtlCol="0">
            <a:spAutoFit/>
          </a:bodyPr>
          <a:lstStyle/>
          <a:p>
            <a:r>
              <a:rPr lang="en-US" altLang="zh-CN" sz="1800" dirty="0">
                <a:solidFill>
                  <a:schemeClr val="bg1"/>
                </a:solidFill>
                <a:effectLst/>
                <a:latin typeface="等线" panose="02010600030101010101" pitchFamily="2" charset="-122"/>
                <a:cs typeface="Times New Roman" panose="02020603050405020304" pitchFamily="18" charset="0"/>
              </a:rPr>
              <a:t>SYN6288 module schematic diagram</a:t>
            </a:r>
            <a:endParaRPr lang="zh-CN" altLang="en-US" dirty="0">
              <a:solidFill>
                <a:schemeClr val="bg1"/>
              </a:solidFill>
            </a:endParaRPr>
          </a:p>
        </p:txBody>
      </p:sp>
      <p:sp>
        <p:nvSpPr>
          <p:cNvPr id="33" name="文本框 32">
            <a:extLst>
              <a:ext uri="{FF2B5EF4-FFF2-40B4-BE49-F238E27FC236}">
                <a16:creationId xmlns:a16="http://schemas.microsoft.com/office/drawing/2014/main" id="{7C4FDF9A-33F9-4B63-B24A-16CBC6E1AE37}"/>
              </a:ext>
            </a:extLst>
          </p:cNvPr>
          <p:cNvSpPr txBox="1"/>
          <p:nvPr/>
        </p:nvSpPr>
        <p:spPr>
          <a:xfrm>
            <a:off x="8408640" y="661220"/>
            <a:ext cx="4332542" cy="369332"/>
          </a:xfrm>
          <a:prstGeom prst="rect">
            <a:avLst/>
          </a:prstGeom>
          <a:noFill/>
        </p:spPr>
        <p:txBody>
          <a:bodyPr wrap="square" rtlCol="0">
            <a:spAutoFit/>
          </a:bodyPr>
          <a:lstStyle/>
          <a:p>
            <a:r>
              <a:rPr lang="en-US" altLang="zh-CN" sz="1800" dirty="0">
                <a:solidFill>
                  <a:schemeClr val="bg1"/>
                </a:solidFill>
                <a:effectLst/>
                <a:latin typeface="等线" panose="02010600030101010101" pitchFamily="2" charset="-122"/>
                <a:cs typeface="Times New Roman" panose="02020603050405020304" pitchFamily="18" charset="0"/>
              </a:rPr>
              <a:t>LD3320 module schematic diagram</a:t>
            </a:r>
            <a:endParaRPr lang="zh-CN" altLang="en-US" dirty="0">
              <a:solidFill>
                <a:schemeClr val="bg1"/>
              </a:solidFill>
            </a:endParaRPr>
          </a:p>
        </p:txBody>
      </p:sp>
    </p:spTree>
    <p:extLst>
      <p:ext uri="{BB962C8B-B14F-4D97-AF65-F5344CB8AC3E}">
        <p14:creationId xmlns:p14="http://schemas.microsoft.com/office/powerpoint/2010/main" val="883223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242905F-182C-4EFA-903F-8EB2A1763839}"/>
              </a:ext>
            </a:extLst>
          </p:cNvPr>
          <p:cNvGrpSpPr/>
          <p:nvPr/>
        </p:nvGrpSpPr>
        <p:grpSpPr>
          <a:xfrm>
            <a:off x="84970" y="94937"/>
            <a:ext cx="816853" cy="769441"/>
            <a:chOff x="407876" y="268616"/>
            <a:chExt cx="1172196" cy="1042012"/>
          </a:xfrm>
        </p:grpSpPr>
        <p:grpSp>
          <p:nvGrpSpPr>
            <p:cNvPr id="3" name="组合 2"/>
            <p:cNvGrpSpPr/>
            <p:nvPr/>
          </p:nvGrpSpPr>
          <p:grpSpPr>
            <a:xfrm>
              <a:off x="407876" y="268616"/>
              <a:ext cx="792088" cy="792088"/>
              <a:chOff x="3665010" y="1214034"/>
              <a:chExt cx="3205796" cy="3205796"/>
            </a:xfrm>
            <a:effectLst>
              <a:glow rad="88900">
                <a:srgbClr val="14D1CA">
                  <a:alpha val="56000"/>
                </a:srgbClr>
              </a:glow>
            </a:effectLst>
          </p:grpSpPr>
          <p:sp>
            <p:nvSpPr>
              <p:cNvPr id="4" name="任意多边形: 形状 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p:cNvGrpSpPr/>
            <p:nvPr/>
          </p:nvGrpSpPr>
          <p:grpSpPr>
            <a:xfrm>
              <a:off x="1034148" y="764704"/>
              <a:ext cx="545924" cy="545924"/>
              <a:chOff x="3665010" y="1214034"/>
              <a:chExt cx="3205796" cy="3205796"/>
            </a:xfrm>
            <a:effectLst>
              <a:glow rad="88900">
                <a:srgbClr val="14D1CA">
                  <a:alpha val="56000"/>
                </a:srgbClr>
              </a:glow>
            </a:effectLst>
          </p:grpSpPr>
          <p:sp>
            <p:nvSpPr>
              <p:cNvPr id="7" name="任意多边形: 形状 6"/>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9" name="组合 8"/>
          <p:cNvGrpSpPr/>
          <p:nvPr/>
        </p:nvGrpSpPr>
        <p:grpSpPr>
          <a:xfrm>
            <a:off x="888683" y="-11642"/>
            <a:ext cx="6081839" cy="769441"/>
            <a:chOff x="1803529" y="274127"/>
            <a:chExt cx="5492177" cy="769441"/>
          </a:xfrm>
        </p:grpSpPr>
        <p:sp>
          <p:nvSpPr>
            <p:cNvPr id="10" name="文本框 9"/>
            <p:cNvSpPr txBox="1"/>
            <p:nvPr/>
          </p:nvSpPr>
          <p:spPr>
            <a:xfrm>
              <a:off x="2042729" y="358736"/>
              <a:ext cx="5252977" cy="584775"/>
            </a:xfrm>
            <a:prstGeom prst="rect">
              <a:avLst/>
            </a:prstGeom>
            <a:noFill/>
          </p:spPr>
          <p:txBody>
            <a:bodyPr wrap="square" rtlCol="0">
              <a:spAutoFit/>
            </a:bodyPr>
            <a:lstStyle/>
            <a:p>
              <a:pPr algn="ctr"/>
              <a:r>
                <a:rPr lang="zh-CN" altLang="zh-CN" sz="28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3200" kern="100" dirty="0">
                  <a:solidFill>
                    <a:srgbClr val="14D1CA"/>
                  </a:solidFill>
                  <a:effectLst/>
                  <a:latin typeface="微软雅黑" panose="020B0503020204020204" pitchFamily="34" charset="-122"/>
                  <a:ea typeface="微软雅黑" panose="020B0503020204020204" pitchFamily="34" charset="-122"/>
                </a:rPr>
                <a:t>Intelligent voice control</a:t>
              </a:r>
              <a:endParaRPr lang="zh-CN" altLang="en-US" sz="3600" dirty="0">
                <a:solidFill>
                  <a:srgbClr val="14D1C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803529" y="274127"/>
              <a:ext cx="1149534"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02</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302993" y="1395571"/>
            <a:ext cx="2304256" cy="400110"/>
          </a:xfrm>
          <a:prstGeom prst="rect">
            <a:avLst/>
          </a:prstGeom>
          <a:noFill/>
        </p:spPr>
        <p:txBody>
          <a:bodyPr wrap="square" rtlCol="0">
            <a:spAutoFit/>
          </a:bodyPr>
          <a:lstStyle/>
          <a:p>
            <a:pPr algn="just"/>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a16="http://schemas.microsoft.com/office/drawing/2014/main" id="{7A2D469A-AFF3-4E36-ADFE-7F3EFE81EF16}"/>
              </a:ext>
            </a:extLst>
          </p:cNvPr>
          <p:cNvSpPr/>
          <p:nvPr/>
        </p:nvSpPr>
        <p:spPr>
          <a:xfrm>
            <a:off x="1631504" y="864378"/>
            <a:ext cx="9117328" cy="1004361"/>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D9C2EA5-47E2-4844-877B-BAC91E3BCCE6}"/>
              </a:ext>
            </a:extLst>
          </p:cNvPr>
          <p:cNvSpPr/>
          <p:nvPr/>
        </p:nvSpPr>
        <p:spPr>
          <a:xfrm>
            <a:off x="1631504" y="1947184"/>
            <a:ext cx="9145016" cy="4577557"/>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CC9DC56-0AC7-44FB-9930-B9954F484B51}"/>
              </a:ext>
            </a:extLst>
          </p:cNvPr>
          <p:cNvSpPr txBox="1"/>
          <p:nvPr/>
        </p:nvSpPr>
        <p:spPr>
          <a:xfrm>
            <a:off x="1991544" y="1013286"/>
            <a:ext cx="8928992" cy="707886"/>
          </a:xfrm>
          <a:prstGeom prst="rect">
            <a:avLst/>
          </a:prstGeom>
          <a:noFill/>
        </p:spPr>
        <p:txBody>
          <a:bodyPr wrap="square" rtlCol="0">
            <a:spAutoFit/>
          </a:bodyPr>
          <a:lstStyle/>
          <a:p>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4. The speech recognition and control system is designed by assembling and welding SYN6288, LD3320 and STM32F103C8 system boards together.</a:t>
            </a:r>
            <a:endPar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B041C09C-1D9C-4575-A6B7-092099E4BB64}"/>
              </a:ext>
            </a:extLst>
          </p:cNvPr>
          <p:cNvPicPr>
            <a:picLocks noChangeAspect="1"/>
          </p:cNvPicPr>
          <p:nvPr/>
        </p:nvPicPr>
        <p:blipFill>
          <a:blip r:embed="rId3"/>
          <a:stretch>
            <a:fillRect/>
          </a:stretch>
        </p:blipFill>
        <p:spPr>
          <a:xfrm>
            <a:off x="2639616" y="2094751"/>
            <a:ext cx="7128792" cy="4350411"/>
          </a:xfrm>
          <a:prstGeom prst="rect">
            <a:avLst/>
          </a:prstGeom>
        </p:spPr>
      </p:pic>
      <p:sp>
        <p:nvSpPr>
          <p:cNvPr id="19" name="半闭框 18">
            <a:extLst>
              <a:ext uri="{FF2B5EF4-FFF2-40B4-BE49-F238E27FC236}">
                <a16:creationId xmlns:a16="http://schemas.microsoft.com/office/drawing/2014/main" id="{E0094544-23F3-4BC6-8681-EF0009E6E7AF}"/>
              </a:ext>
            </a:extLst>
          </p:cNvPr>
          <p:cNvSpPr/>
          <p:nvPr/>
        </p:nvSpPr>
        <p:spPr>
          <a:xfrm rot="5400000">
            <a:off x="10281883" y="459084"/>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半闭框 19">
            <a:extLst>
              <a:ext uri="{FF2B5EF4-FFF2-40B4-BE49-F238E27FC236}">
                <a16:creationId xmlns:a16="http://schemas.microsoft.com/office/drawing/2014/main" id="{40457291-38E7-4337-BC33-989870C09444}"/>
              </a:ext>
            </a:extLst>
          </p:cNvPr>
          <p:cNvSpPr/>
          <p:nvPr/>
        </p:nvSpPr>
        <p:spPr>
          <a:xfrm rot="16200000">
            <a:off x="1266022" y="5947106"/>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34882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0373546" y="4937946"/>
            <a:ext cx="1690383" cy="1690383"/>
            <a:chOff x="3665010" y="1214034"/>
            <a:chExt cx="3205796" cy="3205796"/>
          </a:xfrm>
          <a:effectLst>
            <a:glow rad="88900">
              <a:srgbClr val="14D1CA">
                <a:alpha val="56000"/>
              </a:srgbClr>
            </a:glow>
          </a:effectLst>
        </p:grpSpPr>
        <p:sp>
          <p:nvSpPr>
            <p:cNvPr id="28" name="任意多边形: 形状 27"/>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0" name="组合 29"/>
          <p:cNvGrpSpPr/>
          <p:nvPr/>
        </p:nvGrpSpPr>
        <p:grpSpPr>
          <a:xfrm rot="21282788">
            <a:off x="9520232" y="5762603"/>
            <a:ext cx="1046734" cy="1046734"/>
            <a:chOff x="3665010" y="1214034"/>
            <a:chExt cx="3205796" cy="3205796"/>
          </a:xfrm>
          <a:effectLst>
            <a:glow rad="88900">
              <a:srgbClr val="14D1CA">
                <a:alpha val="56000"/>
              </a:srgbClr>
            </a:glow>
          </a:effectLst>
        </p:grpSpPr>
        <p:sp>
          <p:nvSpPr>
            <p:cNvPr id="31" name="任意多边形: 形状 30"/>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3" name="组合 32"/>
          <p:cNvGrpSpPr/>
          <p:nvPr/>
        </p:nvGrpSpPr>
        <p:grpSpPr>
          <a:xfrm rot="20878392">
            <a:off x="440928" y="2138673"/>
            <a:ext cx="2927703" cy="2927703"/>
            <a:chOff x="3665010" y="1214034"/>
            <a:chExt cx="3205796" cy="3205796"/>
          </a:xfrm>
          <a:effectLst>
            <a:glow rad="88900">
              <a:srgbClr val="14D1CA">
                <a:alpha val="56000"/>
              </a:srgbClr>
            </a:glow>
          </a:effectLst>
        </p:grpSpPr>
        <p:sp>
          <p:nvSpPr>
            <p:cNvPr id="34" name="任意多边形: 形状 3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圆: 空心 1"/>
          <p:cNvSpPr/>
          <p:nvPr/>
        </p:nvSpPr>
        <p:spPr>
          <a:xfrm>
            <a:off x="252738" y="1950483"/>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任意多边形: 形状 35"/>
          <p:cNvSpPr/>
          <p:nvPr/>
        </p:nvSpPr>
        <p:spPr>
          <a:xfrm rot="9412619">
            <a:off x="340823" y="4211384"/>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8" name="任意多边形: 形状 37"/>
          <p:cNvSpPr/>
          <p:nvPr/>
        </p:nvSpPr>
        <p:spPr>
          <a:xfrm rot="17007766">
            <a:off x="731628" y="1111540"/>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9" name="圆: 空心 38"/>
          <p:cNvSpPr/>
          <p:nvPr/>
        </p:nvSpPr>
        <p:spPr>
          <a:xfrm>
            <a:off x="184305" y="1877624"/>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0" name="直接连接符 19"/>
          <p:cNvCxnSpPr/>
          <p:nvPr/>
        </p:nvCxnSpPr>
        <p:spPr>
          <a:xfrm flipV="1">
            <a:off x="3932885" y="2204864"/>
            <a:ext cx="739567" cy="792091"/>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sp>
        <p:nvSpPr>
          <p:cNvPr id="49" name="矩形: 剪去对角 48"/>
          <p:cNvSpPr/>
          <p:nvPr/>
        </p:nvSpPr>
        <p:spPr>
          <a:xfrm rot="10800000" flipH="1">
            <a:off x="4672452" y="1563553"/>
            <a:ext cx="7107200" cy="2354137"/>
          </a:xfrm>
          <a:prstGeom prst="snip2DiagRect">
            <a:avLst>
              <a:gd name="adj1" fmla="val 0"/>
              <a:gd name="adj2" fmla="val 25639"/>
            </a:avLst>
          </a:prstGeom>
          <a:noFill/>
          <a:ln w="25400">
            <a:solidFill>
              <a:srgbClr val="14D1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1" name="半闭框 50"/>
          <p:cNvSpPr/>
          <p:nvPr/>
        </p:nvSpPr>
        <p:spPr>
          <a:xfrm rot="16200000">
            <a:off x="4762918" y="2911241"/>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半闭框 51"/>
          <p:cNvSpPr/>
          <p:nvPr/>
        </p:nvSpPr>
        <p:spPr>
          <a:xfrm rot="5400000">
            <a:off x="10754849" y="1761320"/>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任意多边形: 形状 52"/>
          <p:cNvSpPr/>
          <p:nvPr/>
        </p:nvSpPr>
        <p:spPr>
          <a:xfrm rot="1866669">
            <a:off x="3107265" y="2689908"/>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8" name="文本框 7"/>
          <p:cNvSpPr txBox="1"/>
          <p:nvPr/>
        </p:nvSpPr>
        <p:spPr>
          <a:xfrm>
            <a:off x="5070581" y="2044581"/>
            <a:ext cx="5929333" cy="1446550"/>
          </a:xfrm>
          <a:prstGeom prst="rect">
            <a:avLst/>
          </a:prstGeom>
          <a:noFill/>
        </p:spPr>
        <p:txBody>
          <a:bodyPr wrap="square" rtlCol="0">
            <a:spAutoFit/>
          </a:bodyPr>
          <a:lstStyle/>
          <a:p>
            <a:pPr algn="ctr"/>
            <a:r>
              <a:rPr lang="en-US" altLang="zh-CN" sz="4400" dirty="0">
                <a:solidFill>
                  <a:schemeClr val="bg1"/>
                </a:solidFill>
                <a:latin typeface="微软雅黑" panose="020B0503020204020204" pitchFamily="34" charset="-122"/>
                <a:ea typeface="微软雅黑" panose="020B0503020204020204" pitchFamily="34" charset="-122"/>
              </a:rPr>
              <a:t>Bluetooth Module </a:t>
            </a:r>
          </a:p>
          <a:p>
            <a:pPr algn="ctr"/>
            <a:r>
              <a:rPr lang="en-US" altLang="zh-CN" sz="4400" dirty="0">
                <a:solidFill>
                  <a:schemeClr val="bg1"/>
                </a:solidFill>
                <a:latin typeface="微软雅黑" panose="020B0503020204020204" pitchFamily="34" charset="-122"/>
                <a:ea typeface="微软雅黑" panose="020B0503020204020204" pitchFamily="34" charset="-122"/>
              </a:rPr>
              <a:t>&amp; the APP</a:t>
            </a:r>
            <a:endParaRPr lang="zh-CN" altLang="zh-CN" sz="440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rot="11669572">
            <a:off x="9290134" y="-229573"/>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11669572">
            <a:off x="9885877" y="-633215"/>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11669572">
            <a:off x="8976786" y="-700545"/>
            <a:ext cx="112790" cy="2463879"/>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11947566">
            <a:off x="6885098" y="4992747"/>
            <a:ext cx="63596" cy="2654194"/>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 空心 60"/>
          <p:cNvSpPr/>
          <p:nvPr/>
        </p:nvSpPr>
        <p:spPr>
          <a:xfrm>
            <a:off x="461039" y="2137189"/>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307195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剪去对角 12"/>
          <p:cNvSpPr/>
          <p:nvPr/>
        </p:nvSpPr>
        <p:spPr>
          <a:xfrm rot="10800000" flipH="1">
            <a:off x="5163591" y="698892"/>
            <a:ext cx="6771651" cy="5749728"/>
          </a:xfrm>
          <a:prstGeom prst="snip2DiagRect">
            <a:avLst>
              <a:gd name="adj1" fmla="val 0"/>
              <a:gd name="adj2" fmla="val 25639"/>
            </a:avLst>
          </a:prstGeom>
          <a:noFill/>
          <a:ln w="38100">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28" name="组合 27">
            <a:extLst>
              <a:ext uri="{FF2B5EF4-FFF2-40B4-BE49-F238E27FC236}">
                <a16:creationId xmlns:a16="http://schemas.microsoft.com/office/drawing/2014/main" id="{0B4B5C90-910D-4D19-ABE8-843516FC82CE}"/>
              </a:ext>
            </a:extLst>
          </p:cNvPr>
          <p:cNvGrpSpPr/>
          <p:nvPr/>
        </p:nvGrpSpPr>
        <p:grpSpPr>
          <a:xfrm>
            <a:off x="175952" y="166801"/>
            <a:ext cx="869181" cy="872111"/>
            <a:chOff x="407876" y="268616"/>
            <a:chExt cx="1172196" cy="1042012"/>
          </a:xfrm>
        </p:grpSpPr>
        <p:grpSp>
          <p:nvGrpSpPr>
            <p:cNvPr id="3" name="组合 2"/>
            <p:cNvGrpSpPr/>
            <p:nvPr/>
          </p:nvGrpSpPr>
          <p:grpSpPr>
            <a:xfrm>
              <a:off x="407876" y="268616"/>
              <a:ext cx="792088" cy="792088"/>
              <a:chOff x="3665010" y="1214034"/>
              <a:chExt cx="3205796" cy="3205796"/>
            </a:xfrm>
            <a:effectLst>
              <a:glow rad="88900">
                <a:srgbClr val="14D1CA">
                  <a:alpha val="56000"/>
                </a:srgbClr>
              </a:glow>
            </a:effectLst>
          </p:grpSpPr>
          <p:sp>
            <p:nvSpPr>
              <p:cNvPr id="4" name="任意多边形: 形状 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p:cNvGrpSpPr/>
            <p:nvPr/>
          </p:nvGrpSpPr>
          <p:grpSpPr>
            <a:xfrm>
              <a:off x="1034148" y="764704"/>
              <a:ext cx="545924" cy="545924"/>
              <a:chOff x="3665010" y="1214034"/>
              <a:chExt cx="3205796" cy="3205796"/>
            </a:xfrm>
            <a:effectLst>
              <a:glow rad="88900">
                <a:srgbClr val="14D1CA">
                  <a:alpha val="56000"/>
                </a:srgbClr>
              </a:glow>
            </a:effectLst>
          </p:grpSpPr>
          <p:sp>
            <p:nvSpPr>
              <p:cNvPr id="7" name="任意多边形: 形状 6"/>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9" name="组合 8"/>
          <p:cNvGrpSpPr/>
          <p:nvPr/>
        </p:nvGrpSpPr>
        <p:grpSpPr>
          <a:xfrm>
            <a:off x="1013870" y="68467"/>
            <a:ext cx="4661121" cy="769441"/>
            <a:chOff x="1726174" y="403715"/>
            <a:chExt cx="4661121" cy="769441"/>
          </a:xfrm>
        </p:grpSpPr>
        <p:sp>
          <p:nvSpPr>
            <p:cNvPr id="10" name="文本框 9"/>
            <p:cNvSpPr txBox="1"/>
            <p:nvPr/>
          </p:nvSpPr>
          <p:spPr>
            <a:xfrm>
              <a:off x="2596661" y="510439"/>
              <a:ext cx="3790634" cy="584775"/>
            </a:xfrm>
            <a:prstGeom prst="rect">
              <a:avLst/>
            </a:prstGeom>
            <a:noFill/>
          </p:spPr>
          <p:txBody>
            <a:bodyPr wrap="square" rtlCol="0">
              <a:spAutoFit/>
            </a:bodyPr>
            <a:lstStyle/>
            <a:p>
              <a:r>
                <a:rPr lang="en-US" altLang="zh-CN" sz="3200" dirty="0">
                  <a:solidFill>
                    <a:srgbClr val="14D1CA"/>
                  </a:solidFill>
                  <a:latin typeface="微软雅黑" panose="020B0503020204020204" pitchFamily="34" charset="-122"/>
                  <a:ea typeface="微软雅黑" panose="020B0503020204020204" pitchFamily="34" charset="-122"/>
                </a:rPr>
                <a:t>Bluetooth Module</a:t>
              </a:r>
              <a:endParaRPr lang="zh-CN" altLang="en-US" sz="3200" dirty="0">
                <a:solidFill>
                  <a:srgbClr val="14D1C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726174" y="403715"/>
              <a:ext cx="1048246"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03</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579A91BF-6D01-404B-B6BC-4D275CC80CB6}"/>
              </a:ext>
            </a:extLst>
          </p:cNvPr>
          <p:cNvGrpSpPr/>
          <p:nvPr/>
        </p:nvGrpSpPr>
        <p:grpSpPr>
          <a:xfrm>
            <a:off x="54175" y="774427"/>
            <a:ext cx="5508969" cy="1517660"/>
            <a:chOff x="335360" y="1412776"/>
            <a:chExt cx="4680520" cy="1728192"/>
          </a:xfrm>
        </p:grpSpPr>
        <p:cxnSp>
          <p:nvCxnSpPr>
            <p:cNvPr id="16" name="直接连接符 15"/>
            <p:cNvCxnSpPr/>
            <p:nvPr/>
          </p:nvCxnSpPr>
          <p:spPr>
            <a:xfrm>
              <a:off x="335360" y="3140968"/>
              <a:ext cx="3816424" cy="0"/>
            </a:xfrm>
            <a:prstGeom prst="line">
              <a:avLst/>
            </a:prstGeom>
            <a:ln w="25400">
              <a:solidFill>
                <a:srgbClr val="14D1CA"/>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151784" y="2371527"/>
              <a:ext cx="0" cy="769441"/>
            </a:xfrm>
            <a:prstGeom prst="line">
              <a:avLst/>
            </a:prstGeom>
            <a:ln w="25400">
              <a:solidFill>
                <a:srgbClr val="14D1CA"/>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4151784" y="1412776"/>
              <a:ext cx="864096" cy="958751"/>
            </a:xfrm>
            <a:prstGeom prst="line">
              <a:avLst/>
            </a:prstGeom>
            <a:ln w="25400">
              <a:solidFill>
                <a:srgbClr val="14D1CA"/>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9638966" y="4230261"/>
            <a:ext cx="1430762" cy="1427631"/>
            <a:chOff x="5029984" y="1963872"/>
            <a:chExt cx="1404146" cy="1385210"/>
          </a:xfrm>
        </p:grpSpPr>
        <p:sp>
          <p:nvSpPr>
            <p:cNvPr id="25" name="矩形: 剪去对角 24"/>
            <p:cNvSpPr/>
            <p:nvPr/>
          </p:nvSpPr>
          <p:spPr>
            <a:xfrm rot="10800000" flipH="1">
              <a:off x="5029984" y="1963872"/>
              <a:ext cx="1404146" cy="1385210"/>
            </a:xfrm>
            <a:prstGeom prst="snip2DiagRect">
              <a:avLst>
                <a:gd name="adj1" fmla="val 0"/>
                <a:gd name="adj2" fmla="val 25639"/>
              </a:avLst>
            </a:prstGeom>
            <a:noFill/>
            <a:ln w="38100">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26" name="图片 25" descr="齿轮"/>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264005" y="2204864"/>
              <a:ext cx="936104" cy="936104"/>
            </a:xfrm>
            <a:prstGeom prst="rect">
              <a:avLst/>
            </a:prstGeom>
            <a:effectLst>
              <a:glow rad="127000">
                <a:schemeClr val="bg1"/>
              </a:glow>
            </a:effectLst>
          </p:spPr>
        </p:pic>
      </p:grpSp>
      <p:cxnSp>
        <p:nvCxnSpPr>
          <p:cNvPr id="20" name="直接连接符 19"/>
          <p:cNvCxnSpPr/>
          <p:nvPr/>
        </p:nvCxnSpPr>
        <p:spPr>
          <a:xfrm>
            <a:off x="6888088" y="6669360"/>
            <a:ext cx="3816424" cy="0"/>
          </a:xfrm>
          <a:prstGeom prst="line">
            <a:avLst/>
          </a:prstGeom>
          <a:ln w="25400">
            <a:solidFill>
              <a:srgbClr val="14D1CA"/>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a:cxnSpLocks/>
          </p:cNvCxnSpPr>
          <p:nvPr/>
        </p:nvCxnSpPr>
        <p:spPr>
          <a:xfrm flipH="1">
            <a:off x="10711109" y="5455495"/>
            <a:ext cx="1224135" cy="1213865"/>
          </a:xfrm>
          <a:prstGeom prst="line">
            <a:avLst/>
          </a:prstGeom>
          <a:ln w="25400">
            <a:solidFill>
              <a:srgbClr val="14D1CA"/>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536196" y="188639"/>
            <a:ext cx="3899093" cy="984885"/>
          </a:xfrm>
          <a:prstGeom prst="rect">
            <a:avLst/>
          </a:prstGeom>
          <a:noFill/>
        </p:spPr>
        <p:txBody>
          <a:bodyPr wrap="square" rtlCol="0">
            <a:spAutoFit/>
          </a:bodyPr>
          <a:lstStyle/>
          <a:p>
            <a:pPr marL="133350" algn="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HC-05 *2;</a:t>
            </a:r>
            <a:r>
              <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Dupont lines;</a:t>
            </a:r>
            <a:r>
              <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USB to TTL</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r"/>
            <a:endParaRPr lang="en-US" altLang="zh-CN" sz="4000" b="1" noProof="1">
              <a:solidFill>
                <a:schemeClr val="bg1"/>
              </a:solidFill>
              <a:latin typeface="Arial" panose="020B0604020202090204" pitchFamily="34" charset="0"/>
              <a:ea typeface="Open Sans" panose="02010600030101010101" pitchFamily="34" charset="0"/>
              <a:cs typeface="Arial" panose="020B0604020202090204" pitchFamily="34" charset="0"/>
              <a:sym typeface="+mn-ea"/>
            </a:endParaRPr>
          </a:p>
        </p:txBody>
      </p:sp>
      <p:sp>
        <p:nvSpPr>
          <p:cNvPr id="29" name="文本框 28">
            <a:extLst>
              <a:ext uri="{FF2B5EF4-FFF2-40B4-BE49-F238E27FC236}">
                <a16:creationId xmlns:a16="http://schemas.microsoft.com/office/drawing/2014/main" id="{4819C48B-F03B-409E-A10A-1D2CBE487728}"/>
              </a:ext>
            </a:extLst>
          </p:cNvPr>
          <p:cNvSpPr txBox="1"/>
          <p:nvPr/>
        </p:nvSpPr>
        <p:spPr>
          <a:xfrm>
            <a:off x="6101516" y="1213775"/>
            <a:ext cx="5781282" cy="1941685"/>
          </a:xfrm>
          <a:prstGeom prst="rect">
            <a:avLst/>
          </a:prstGeom>
          <a:noFill/>
        </p:spPr>
        <p:txBody>
          <a:bodyPr wrap="square" rtlCol="0">
            <a:spAutoFit/>
          </a:bodyPr>
          <a:lstStyle/>
          <a:p>
            <a:pPr marL="342900" lvl="0" indent="-342900" algn="just">
              <a:lnSpc>
                <a:spcPct val="150000"/>
              </a:lnSpc>
              <a:buFont typeface="+mj-lt"/>
              <a:buAutoNum type="arabicPeriod"/>
            </a:pPr>
            <a:r>
              <a:rPr lang="en-US" alt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Bluetooth module pairing</a:t>
            </a:r>
            <a:endParaRPr lang="zh-CN" alt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285750" algn="just">
              <a:lnSpc>
                <a:spcPct val="150000"/>
              </a:lnSpc>
              <a:buFont typeface="+mj-lt"/>
              <a:buAutoNum type="alphaLcParenR"/>
            </a:pPr>
            <a:r>
              <a:rPr lang="en-US"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Stm32 and </a:t>
            </a:r>
            <a:r>
              <a:rPr lang="en-US" altLang="zh-CN" sz="1600" kern="1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bluetooth</a:t>
            </a:r>
            <a:endParaRPr lang="zh-CN"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6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USART2 on THE STM32 board is selected to communicate with Bluetooth to know the connection mode through the STM32 schematic diagram.</a:t>
            </a:r>
            <a:endParaRPr lang="zh-CN" altLang="en-US" sz="3200" dirty="0">
              <a:solidFill>
                <a:schemeClr val="bg1"/>
              </a:solidFill>
              <a:latin typeface="微软雅黑" panose="020B0503020204020204" pitchFamily="34" charset="-122"/>
              <a:ea typeface="微软雅黑" panose="020B0503020204020204" pitchFamily="34" charset="-122"/>
            </a:endParaRPr>
          </a:p>
        </p:txBody>
      </p:sp>
      <p:pic>
        <p:nvPicPr>
          <p:cNvPr id="43" name="图片 42" descr="这里写图片描述">
            <a:extLst>
              <a:ext uri="{FF2B5EF4-FFF2-40B4-BE49-F238E27FC236}">
                <a16:creationId xmlns:a16="http://schemas.microsoft.com/office/drawing/2014/main" id="{3848C2C7-6A67-4D51-8036-012CF0C1EA0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10116" y="3217749"/>
            <a:ext cx="4770941" cy="559262"/>
          </a:xfrm>
          <a:prstGeom prst="rect">
            <a:avLst/>
          </a:prstGeom>
          <a:noFill/>
          <a:ln>
            <a:noFill/>
          </a:ln>
        </p:spPr>
      </p:pic>
      <p:sp>
        <p:nvSpPr>
          <p:cNvPr id="39" name="文本框 38">
            <a:extLst>
              <a:ext uri="{FF2B5EF4-FFF2-40B4-BE49-F238E27FC236}">
                <a16:creationId xmlns:a16="http://schemas.microsoft.com/office/drawing/2014/main" id="{DB092B5F-865D-4A71-8034-DA9776C9D9BB}"/>
              </a:ext>
            </a:extLst>
          </p:cNvPr>
          <p:cNvSpPr txBox="1"/>
          <p:nvPr/>
        </p:nvSpPr>
        <p:spPr>
          <a:xfrm>
            <a:off x="5751919" y="3922485"/>
            <a:ext cx="3434845" cy="615553"/>
          </a:xfrm>
          <a:prstGeom prst="rect">
            <a:avLst/>
          </a:prstGeom>
          <a:noFill/>
        </p:spPr>
        <p:txBody>
          <a:bodyPr wrap="square" rtlCol="0">
            <a:spAutoFit/>
          </a:bodyPr>
          <a:lstStyle/>
          <a:p>
            <a:pPr lvl="1" algn="just"/>
            <a:r>
              <a:rPr lang="en-US"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 USB to TTL and Bluetooth</a:t>
            </a:r>
            <a:endParaRPr lang="zh-CN"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pic>
        <p:nvPicPr>
          <p:cNvPr id="46" name="图片 45" descr="桌子上摆放着黑色的机器&#10;&#10;低可信度描述已自动生成">
            <a:extLst>
              <a:ext uri="{FF2B5EF4-FFF2-40B4-BE49-F238E27FC236}">
                <a16:creationId xmlns:a16="http://schemas.microsoft.com/office/drawing/2014/main" id="{031692CF-5096-440F-A1E8-40B7663EEA3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905" t="24952" r="-8" b="30271"/>
          <a:stretch/>
        </p:blipFill>
        <p:spPr bwMode="auto">
          <a:xfrm>
            <a:off x="6078181" y="4315369"/>
            <a:ext cx="3153942" cy="1979387"/>
          </a:xfrm>
          <a:prstGeom prst="rect">
            <a:avLst/>
          </a:prstGeom>
          <a:noFill/>
          <a:ln>
            <a:noFill/>
          </a:ln>
          <a:extLst>
            <a:ext uri="{53640926-AAD7-44D8-BBD7-CCE9431645EC}">
              <a14:shadowObscured xmlns:a14="http://schemas.microsoft.com/office/drawing/2010/main"/>
            </a:ext>
          </a:extLst>
        </p:spPr>
      </p:pic>
      <p:sp>
        <p:nvSpPr>
          <p:cNvPr id="41" name="文本框 40">
            <a:extLst>
              <a:ext uri="{FF2B5EF4-FFF2-40B4-BE49-F238E27FC236}">
                <a16:creationId xmlns:a16="http://schemas.microsoft.com/office/drawing/2014/main" id="{5F11F5BD-823F-4355-BD2D-F22179FA311F}"/>
              </a:ext>
            </a:extLst>
          </p:cNvPr>
          <p:cNvSpPr txBox="1"/>
          <p:nvPr/>
        </p:nvSpPr>
        <p:spPr>
          <a:xfrm>
            <a:off x="175952" y="2490263"/>
            <a:ext cx="4703684" cy="3978397"/>
          </a:xfrm>
          <a:prstGeom prst="rect">
            <a:avLst/>
          </a:prstGeom>
          <a:solidFill>
            <a:srgbClr val="228099"/>
          </a:solidFill>
        </p:spPr>
        <p:txBody>
          <a:bodyPr wrap="square" rtlCol="0">
            <a:spAutoFit/>
          </a:bodyPr>
          <a:lstStyle/>
          <a:p>
            <a:pPr lvl="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2. Initialize the Bluetooth module</a:t>
            </a:r>
            <a:endParaRPr lang="zh-CN"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2" indent="-228600">
              <a:lnSpc>
                <a:spcPct val="150000"/>
              </a:lnSpc>
              <a:buFont typeface="+mj-lt"/>
              <a:buAutoNum type="arabicParenR"/>
            </a:pPr>
            <a:r>
              <a:rPr lang="en-US"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Set PIO11 to high.</a:t>
            </a:r>
            <a:endParaRPr lang="zh-CN"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2" indent="-228600">
              <a:lnSpc>
                <a:spcPct val="150000"/>
              </a:lnSpc>
              <a:buFont typeface="+mj-lt"/>
              <a:buAutoNum type="arabicParenR"/>
            </a:pPr>
            <a:r>
              <a:rPr lang="en-US"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Open the module, and the module will enter the AT command response state.</a:t>
            </a:r>
            <a:endParaRPr lang="zh-CN"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2" indent="-228600">
              <a:lnSpc>
                <a:spcPct val="150000"/>
              </a:lnSpc>
              <a:buFont typeface="+mj-lt"/>
              <a:buAutoNum type="arabicParenR"/>
            </a:pPr>
            <a:r>
              <a:rPr lang="en-US"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Use serial port tool to set the baud rate to 38400, data bit to 8, stop bit to 1, and parity bit to none.</a:t>
            </a:r>
            <a:endParaRPr lang="zh-CN"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2" indent="-228600">
              <a:lnSpc>
                <a:spcPct val="150000"/>
              </a:lnSpc>
              <a:buFont typeface="+mj-lt"/>
              <a:buAutoNum type="arabicParenR"/>
            </a:pPr>
            <a:r>
              <a:rPr lang="en-US"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The serial port sends the character "AT+ROLE=1\r\n", and returns "OK\r\n" on success, where \r\n is a carriage return character.</a:t>
            </a:r>
            <a:endParaRPr lang="zh-CN"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2" indent="-228600">
              <a:lnSpc>
                <a:spcPct val="150000"/>
              </a:lnSpc>
              <a:buFont typeface="+mj-lt"/>
              <a:buAutoNum type="arabicParenR"/>
            </a:pPr>
            <a:r>
              <a:rPr lang="en-US"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PIO set to low, re-POIR, module master module, automatic search slave module, establish connections.</a:t>
            </a:r>
            <a:endParaRPr lang="zh-CN"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圆: 空心 32">
            <a:extLst>
              <a:ext uri="{FF2B5EF4-FFF2-40B4-BE49-F238E27FC236}">
                <a16:creationId xmlns:a16="http://schemas.microsoft.com/office/drawing/2014/main" id="{29BEDC8D-3517-40B1-85CC-97086AADB17A}"/>
              </a:ext>
            </a:extLst>
          </p:cNvPr>
          <p:cNvSpPr/>
          <p:nvPr/>
        </p:nvSpPr>
        <p:spPr>
          <a:xfrm rot="11241601">
            <a:off x="-5341670" y="494323"/>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任意多边形: 形状 33">
            <a:extLst>
              <a:ext uri="{FF2B5EF4-FFF2-40B4-BE49-F238E27FC236}">
                <a16:creationId xmlns:a16="http://schemas.microsoft.com/office/drawing/2014/main" id="{ECF43CDB-1380-4735-BCA7-7DEB0E83C687}"/>
              </a:ext>
            </a:extLst>
          </p:cNvPr>
          <p:cNvSpPr/>
          <p:nvPr/>
        </p:nvSpPr>
        <p:spPr>
          <a:xfrm rot="20654220">
            <a:off x="1401351" y="7985276"/>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7672BEB4-4BB3-420C-9515-B9FD85A1DDEB}"/>
              </a:ext>
            </a:extLst>
          </p:cNvPr>
          <p:cNvSpPr/>
          <p:nvPr/>
        </p:nvSpPr>
        <p:spPr>
          <a:xfrm rot="6649367">
            <a:off x="3005227" y="-2433539"/>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6" name="圆: 空心 35">
            <a:extLst>
              <a:ext uri="{FF2B5EF4-FFF2-40B4-BE49-F238E27FC236}">
                <a16:creationId xmlns:a16="http://schemas.microsoft.com/office/drawing/2014/main" id="{B7D5B421-1E45-40DE-8EAF-97BE95271181}"/>
              </a:ext>
            </a:extLst>
          </p:cNvPr>
          <p:cNvSpPr/>
          <p:nvPr/>
        </p:nvSpPr>
        <p:spPr>
          <a:xfrm rot="11241601">
            <a:off x="17248415" y="4192712"/>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任意多边形: 形状 36">
            <a:extLst>
              <a:ext uri="{FF2B5EF4-FFF2-40B4-BE49-F238E27FC236}">
                <a16:creationId xmlns:a16="http://schemas.microsoft.com/office/drawing/2014/main" id="{9B2E47AA-DCD4-4F04-87E4-5E04D158593F}"/>
              </a:ext>
            </a:extLst>
          </p:cNvPr>
          <p:cNvSpPr/>
          <p:nvPr/>
        </p:nvSpPr>
        <p:spPr>
          <a:xfrm rot="13108270">
            <a:off x="16576668" y="316913"/>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8" name="圆: 空心 37">
            <a:extLst>
              <a:ext uri="{FF2B5EF4-FFF2-40B4-BE49-F238E27FC236}">
                <a16:creationId xmlns:a16="http://schemas.microsoft.com/office/drawing/2014/main" id="{9A597895-95A0-4B52-91F5-26B3A04C4A19}"/>
              </a:ext>
            </a:extLst>
          </p:cNvPr>
          <p:cNvSpPr/>
          <p:nvPr/>
        </p:nvSpPr>
        <p:spPr>
          <a:xfrm rot="11241601">
            <a:off x="8069007" y="-3598152"/>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0" name="组合 39">
            <a:extLst>
              <a:ext uri="{FF2B5EF4-FFF2-40B4-BE49-F238E27FC236}">
                <a16:creationId xmlns:a16="http://schemas.microsoft.com/office/drawing/2014/main" id="{93B59212-FF00-409C-AD11-D4FE8D9BC3CD}"/>
              </a:ext>
            </a:extLst>
          </p:cNvPr>
          <p:cNvGrpSpPr/>
          <p:nvPr/>
        </p:nvGrpSpPr>
        <p:grpSpPr>
          <a:xfrm>
            <a:off x="-1839570" y="-2431704"/>
            <a:ext cx="1690383" cy="1690383"/>
            <a:chOff x="3665010" y="1214034"/>
            <a:chExt cx="3205796" cy="3205796"/>
          </a:xfrm>
          <a:effectLst>
            <a:glow rad="88900">
              <a:srgbClr val="14D1CA">
                <a:alpha val="56000"/>
              </a:srgbClr>
            </a:glow>
          </a:effectLst>
        </p:grpSpPr>
        <p:sp>
          <p:nvSpPr>
            <p:cNvPr id="42" name="任意多边形: 形状 41">
              <a:extLst>
                <a:ext uri="{FF2B5EF4-FFF2-40B4-BE49-F238E27FC236}">
                  <a16:creationId xmlns:a16="http://schemas.microsoft.com/office/drawing/2014/main" id="{CB471637-FE33-4390-AFD1-C45B0CB6A7DF}"/>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任意多边形: 形状 43">
              <a:extLst>
                <a:ext uri="{FF2B5EF4-FFF2-40B4-BE49-F238E27FC236}">
                  <a16:creationId xmlns:a16="http://schemas.microsoft.com/office/drawing/2014/main" id="{B639E07C-139C-441D-BE06-56A98280B82D}"/>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45" name="组合 44">
            <a:extLst>
              <a:ext uri="{FF2B5EF4-FFF2-40B4-BE49-F238E27FC236}">
                <a16:creationId xmlns:a16="http://schemas.microsoft.com/office/drawing/2014/main" id="{2847FEC4-FB94-4142-AED3-65B64BE3E4F9}"/>
              </a:ext>
            </a:extLst>
          </p:cNvPr>
          <p:cNvGrpSpPr/>
          <p:nvPr/>
        </p:nvGrpSpPr>
        <p:grpSpPr>
          <a:xfrm rot="21282788">
            <a:off x="14023182" y="3362880"/>
            <a:ext cx="1046734" cy="1046734"/>
            <a:chOff x="3665010" y="1214034"/>
            <a:chExt cx="3205796" cy="3205796"/>
          </a:xfrm>
          <a:effectLst>
            <a:glow rad="88900">
              <a:srgbClr val="14D1CA">
                <a:alpha val="56000"/>
              </a:srgbClr>
            </a:glow>
          </a:effectLst>
        </p:grpSpPr>
        <p:sp>
          <p:nvSpPr>
            <p:cNvPr id="47" name="任意多边形: 形状 46">
              <a:extLst>
                <a:ext uri="{FF2B5EF4-FFF2-40B4-BE49-F238E27FC236}">
                  <a16:creationId xmlns:a16="http://schemas.microsoft.com/office/drawing/2014/main" id="{8DA2A299-B406-4B83-BEC3-9079904E5C1E}"/>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a:extLst>
                <a:ext uri="{FF2B5EF4-FFF2-40B4-BE49-F238E27FC236}">
                  <a16:creationId xmlns:a16="http://schemas.microsoft.com/office/drawing/2014/main" id="{DEB76479-DB71-4401-B7B3-CAD37E7A0AF4}"/>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49" name="组合 48">
            <a:extLst>
              <a:ext uri="{FF2B5EF4-FFF2-40B4-BE49-F238E27FC236}">
                <a16:creationId xmlns:a16="http://schemas.microsoft.com/office/drawing/2014/main" id="{EB037C24-928B-4D28-AF3E-0238B3110128}"/>
              </a:ext>
            </a:extLst>
          </p:cNvPr>
          <p:cNvGrpSpPr/>
          <p:nvPr/>
        </p:nvGrpSpPr>
        <p:grpSpPr>
          <a:xfrm rot="20878392">
            <a:off x="11949329" y="7475672"/>
            <a:ext cx="2927703" cy="2927703"/>
            <a:chOff x="3665010" y="1214034"/>
            <a:chExt cx="3205796" cy="3205796"/>
          </a:xfrm>
          <a:effectLst>
            <a:glow rad="88900">
              <a:srgbClr val="14D1CA">
                <a:alpha val="56000"/>
              </a:srgbClr>
            </a:glow>
          </a:effectLst>
        </p:grpSpPr>
        <p:sp>
          <p:nvSpPr>
            <p:cNvPr id="50" name="任意多边形: 形状 49">
              <a:extLst>
                <a:ext uri="{FF2B5EF4-FFF2-40B4-BE49-F238E27FC236}">
                  <a16:creationId xmlns:a16="http://schemas.microsoft.com/office/drawing/2014/main" id="{482B1CDC-4731-4B7C-B931-FCDF46794E62}"/>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 name="任意多边形: 形状 50">
              <a:extLst>
                <a:ext uri="{FF2B5EF4-FFF2-40B4-BE49-F238E27FC236}">
                  <a16:creationId xmlns:a16="http://schemas.microsoft.com/office/drawing/2014/main" id="{D78B84A8-07D7-4990-94FC-36539D612700}"/>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4" name="文本框 13">
            <a:extLst>
              <a:ext uri="{FF2B5EF4-FFF2-40B4-BE49-F238E27FC236}">
                <a16:creationId xmlns:a16="http://schemas.microsoft.com/office/drawing/2014/main" id="{0F6ADB04-6DDA-47B5-911A-5663705335E9}"/>
              </a:ext>
            </a:extLst>
          </p:cNvPr>
          <p:cNvSpPr txBox="1"/>
          <p:nvPr/>
        </p:nvSpPr>
        <p:spPr>
          <a:xfrm>
            <a:off x="437745" y="1130110"/>
            <a:ext cx="3915265" cy="1292662"/>
          </a:xfrm>
          <a:prstGeom prst="rect">
            <a:avLst/>
          </a:prstGeom>
          <a:noFill/>
        </p:spPr>
        <p:txBody>
          <a:bodyPr wrap="square" rtlCol="0">
            <a:spAutoFit/>
          </a:bodyPr>
          <a:lstStyle/>
          <a:p>
            <a:r>
              <a:rPr lang="en-US" altLang="zh-CN" sz="2000" b="0" kern="100" dirty="0">
                <a:solidFill>
                  <a:schemeClr val="bg1"/>
                </a:solidFill>
                <a:effectLst/>
                <a:latin typeface="等线" panose="02010600030101010101" pitchFamily="2" charset="-122"/>
                <a:ea typeface="等线 Light" panose="02010600030101010101" pitchFamily="2" charset="-122"/>
                <a:cs typeface="Times New Roman" panose="02020603050405020304" pitchFamily="18" charset="0"/>
              </a:rPr>
              <a:t>The sensor signal can be transmitted via a terminal with the same Bluetooth function.</a:t>
            </a:r>
            <a:endParaRPr lang="zh-CN" altLang="zh-CN" sz="2000" b="1" kern="100" dirty="0">
              <a:solidFill>
                <a:schemeClr val="bg1"/>
              </a:solidFill>
              <a:effectLst/>
              <a:latin typeface="等线 Light" panose="02010600030101010101" pitchFamily="2" charset="-122"/>
              <a:ea typeface="等线 Light" panose="02010600030101010101" pitchFamily="2" charset="-122"/>
              <a:cs typeface="Times New Roman" panose="02020603050405020304" pitchFamily="18" charset="0"/>
            </a:endParaRPr>
          </a:p>
          <a:p>
            <a:endParaRPr lang="zh-CN" altLang="en-US" dirty="0"/>
          </a:p>
        </p:txBody>
      </p:sp>
      <p:sp>
        <p:nvSpPr>
          <p:cNvPr id="22" name="文本框 21">
            <a:extLst>
              <a:ext uri="{FF2B5EF4-FFF2-40B4-BE49-F238E27FC236}">
                <a16:creationId xmlns:a16="http://schemas.microsoft.com/office/drawing/2014/main" id="{C800B4B0-C27C-49E5-99FE-70A24CE95C26}"/>
              </a:ext>
            </a:extLst>
          </p:cNvPr>
          <p:cNvSpPr txBox="1"/>
          <p:nvPr/>
        </p:nvSpPr>
        <p:spPr>
          <a:xfrm>
            <a:off x="6777762" y="792562"/>
            <a:ext cx="4055919" cy="738664"/>
          </a:xfrm>
          <a:prstGeom prst="rect">
            <a:avLst/>
          </a:prstGeom>
          <a:noFill/>
        </p:spPr>
        <p:txBody>
          <a:bodyPr wrap="none" rtlCol="0">
            <a:spAutoFit/>
          </a:bodyPr>
          <a:lstStyle/>
          <a:p>
            <a:r>
              <a:rPr lang="en-US" alt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Implementation method</a:t>
            </a:r>
            <a:r>
              <a:rPr lang="en-US" altLang="zh-CN" sz="2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90046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剪去对角 12"/>
          <p:cNvSpPr/>
          <p:nvPr/>
        </p:nvSpPr>
        <p:spPr>
          <a:xfrm rot="10800000" flipH="1">
            <a:off x="393603" y="3451384"/>
            <a:ext cx="6998541" cy="3235749"/>
          </a:xfrm>
          <a:prstGeom prst="snip2DiagRect">
            <a:avLst>
              <a:gd name="adj1" fmla="val 0"/>
              <a:gd name="adj2" fmla="val 25639"/>
            </a:avLst>
          </a:prstGeom>
          <a:noFill/>
          <a:ln w="38100">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28" name="组合 27">
            <a:extLst>
              <a:ext uri="{FF2B5EF4-FFF2-40B4-BE49-F238E27FC236}">
                <a16:creationId xmlns:a16="http://schemas.microsoft.com/office/drawing/2014/main" id="{0B4B5C90-910D-4D19-ABE8-843516FC82CE}"/>
              </a:ext>
            </a:extLst>
          </p:cNvPr>
          <p:cNvGrpSpPr/>
          <p:nvPr/>
        </p:nvGrpSpPr>
        <p:grpSpPr>
          <a:xfrm>
            <a:off x="99938" y="52121"/>
            <a:ext cx="869181" cy="841955"/>
            <a:chOff x="407876" y="268616"/>
            <a:chExt cx="1172196" cy="1042012"/>
          </a:xfrm>
        </p:grpSpPr>
        <p:grpSp>
          <p:nvGrpSpPr>
            <p:cNvPr id="3" name="组合 2"/>
            <p:cNvGrpSpPr/>
            <p:nvPr/>
          </p:nvGrpSpPr>
          <p:grpSpPr>
            <a:xfrm>
              <a:off x="407876" y="268616"/>
              <a:ext cx="792088" cy="792088"/>
              <a:chOff x="3665010" y="1214034"/>
              <a:chExt cx="3205796" cy="3205796"/>
            </a:xfrm>
            <a:effectLst>
              <a:glow rad="88900">
                <a:srgbClr val="14D1CA">
                  <a:alpha val="56000"/>
                </a:srgbClr>
              </a:glow>
            </a:effectLst>
          </p:grpSpPr>
          <p:sp>
            <p:nvSpPr>
              <p:cNvPr id="4" name="任意多边形: 形状 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p:cNvGrpSpPr/>
            <p:nvPr/>
          </p:nvGrpSpPr>
          <p:grpSpPr>
            <a:xfrm>
              <a:off x="1034148" y="764704"/>
              <a:ext cx="545924" cy="545924"/>
              <a:chOff x="3665010" y="1214034"/>
              <a:chExt cx="3205796" cy="3205796"/>
            </a:xfrm>
            <a:effectLst>
              <a:glow rad="88900">
                <a:srgbClr val="14D1CA">
                  <a:alpha val="56000"/>
                </a:srgbClr>
              </a:glow>
            </a:effectLst>
          </p:grpSpPr>
          <p:sp>
            <p:nvSpPr>
              <p:cNvPr id="7" name="任意多边形: 形状 6"/>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9" name="组合 8"/>
          <p:cNvGrpSpPr/>
          <p:nvPr/>
        </p:nvGrpSpPr>
        <p:grpSpPr>
          <a:xfrm>
            <a:off x="998239" y="119369"/>
            <a:ext cx="4504696" cy="769441"/>
            <a:chOff x="1710543" y="518911"/>
            <a:chExt cx="4504696" cy="769441"/>
          </a:xfrm>
        </p:grpSpPr>
        <p:sp>
          <p:nvSpPr>
            <p:cNvPr id="10" name="文本框 9"/>
            <p:cNvSpPr txBox="1"/>
            <p:nvPr/>
          </p:nvSpPr>
          <p:spPr>
            <a:xfrm>
              <a:off x="2424605" y="641960"/>
              <a:ext cx="3790634" cy="584775"/>
            </a:xfrm>
            <a:prstGeom prst="rect">
              <a:avLst/>
            </a:prstGeom>
            <a:noFill/>
          </p:spPr>
          <p:txBody>
            <a:bodyPr wrap="square" rtlCol="0">
              <a:spAutoFit/>
            </a:bodyPr>
            <a:lstStyle/>
            <a:p>
              <a:r>
                <a:rPr lang="en-US" altLang="zh-CN" sz="3200" dirty="0">
                  <a:solidFill>
                    <a:srgbClr val="14D1CA"/>
                  </a:solidFill>
                  <a:latin typeface="微软雅黑" panose="020B0503020204020204" pitchFamily="34" charset="-122"/>
                  <a:ea typeface="微软雅黑" panose="020B0503020204020204" pitchFamily="34" charset="-122"/>
                </a:rPr>
                <a:t>APP </a:t>
              </a:r>
              <a:r>
                <a:rPr lang="en-US" altLang="zh-CN" sz="3200" dirty="0" err="1">
                  <a:solidFill>
                    <a:srgbClr val="14D1CA"/>
                  </a:solidFill>
                  <a:latin typeface="微软雅黑" panose="020B0503020204020204" pitchFamily="34" charset="-122"/>
                  <a:ea typeface="微软雅黑" panose="020B0503020204020204" pitchFamily="34" charset="-122"/>
                </a:rPr>
                <a:t>Framwork</a:t>
              </a:r>
              <a:endParaRPr lang="zh-CN" altLang="en-US" sz="3200" dirty="0">
                <a:solidFill>
                  <a:srgbClr val="14D1C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710543" y="518911"/>
              <a:ext cx="1048246"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03</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4709687" y="91851"/>
            <a:ext cx="7306361" cy="3206331"/>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a:extLst>
              <a:ext uri="{FF2B5EF4-FFF2-40B4-BE49-F238E27FC236}">
                <a16:creationId xmlns:a16="http://schemas.microsoft.com/office/drawing/2014/main" id="{71A5CFA6-A136-4FD5-A8E4-B6BE276F59BE}"/>
              </a:ext>
            </a:extLst>
          </p:cNvPr>
          <p:cNvGrpSpPr/>
          <p:nvPr/>
        </p:nvGrpSpPr>
        <p:grpSpPr>
          <a:xfrm rot="10800000">
            <a:off x="52379" y="2916339"/>
            <a:ext cx="4657308" cy="1109435"/>
            <a:chOff x="6888088" y="5453695"/>
            <a:chExt cx="5040559" cy="1215665"/>
          </a:xfrm>
        </p:grpSpPr>
        <p:cxnSp>
          <p:nvCxnSpPr>
            <p:cNvPr id="20" name="直接连接符 19"/>
            <p:cNvCxnSpPr/>
            <p:nvPr/>
          </p:nvCxnSpPr>
          <p:spPr>
            <a:xfrm>
              <a:off x="6888088" y="6669360"/>
              <a:ext cx="3816424" cy="0"/>
            </a:xfrm>
            <a:prstGeom prst="line">
              <a:avLst/>
            </a:prstGeom>
            <a:ln w="25400">
              <a:solidFill>
                <a:srgbClr val="14D1CA"/>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a:cxnSpLocks/>
            </p:cNvCxnSpPr>
            <p:nvPr/>
          </p:nvCxnSpPr>
          <p:spPr>
            <a:xfrm flipH="1">
              <a:off x="10704512" y="5453695"/>
              <a:ext cx="1224135" cy="1213865"/>
            </a:xfrm>
            <a:prstGeom prst="line">
              <a:avLst/>
            </a:prstGeom>
            <a:ln w="25400">
              <a:solidFill>
                <a:srgbClr val="14D1CA"/>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779518" y="1256074"/>
            <a:ext cx="3610315" cy="1815882"/>
          </a:xfrm>
          <a:prstGeom prst="rect">
            <a:avLst/>
          </a:prstGeom>
          <a:noFill/>
        </p:spPr>
        <p:txBody>
          <a:bodyPr wrap="square" rtlCol="0">
            <a:spAutoFit/>
          </a:bodyPr>
          <a:lstStyle/>
          <a:p>
            <a:pPr algn="just"/>
            <a:r>
              <a:rPr lang="en-US" alt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Develop </a:t>
            </a:r>
            <a:r>
              <a:rPr lang="en-US" altLang="zh-CN" kern="1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wechat</a:t>
            </a:r>
            <a:r>
              <a:rPr lang="en-US" alt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mini program to search </a:t>
            </a:r>
            <a:r>
              <a:rPr lang="en-US" altLang="zh-CN" kern="1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bluetooth</a:t>
            </a:r>
            <a:r>
              <a:rPr lang="en-US" alt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devices and connect them with mobile phones for data transmission.</a:t>
            </a:r>
            <a:endParaRPr lang="zh-CN" altLang="zh-CN"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4000" b="1" noProof="1">
              <a:solidFill>
                <a:schemeClr val="bg1"/>
              </a:solidFill>
              <a:latin typeface="Arial" panose="020B0604020202090204" pitchFamily="34" charset="0"/>
              <a:ea typeface="Open Sans" panose="02010600030101010101" pitchFamily="34" charset="0"/>
              <a:cs typeface="Arial" panose="020B0604020202090204" pitchFamily="34" charset="0"/>
              <a:sym typeface="+mn-ea"/>
            </a:endParaRPr>
          </a:p>
        </p:txBody>
      </p:sp>
      <p:sp>
        <p:nvSpPr>
          <p:cNvPr id="51" name="矩形 50">
            <a:extLst>
              <a:ext uri="{FF2B5EF4-FFF2-40B4-BE49-F238E27FC236}">
                <a16:creationId xmlns:a16="http://schemas.microsoft.com/office/drawing/2014/main" id="{D483E4DD-EE8A-4184-B754-943D42BEA8A5}"/>
              </a:ext>
            </a:extLst>
          </p:cNvPr>
          <p:cNvSpPr/>
          <p:nvPr/>
        </p:nvSpPr>
        <p:spPr>
          <a:xfrm>
            <a:off x="8321597" y="1256074"/>
            <a:ext cx="3486339" cy="5431061"/>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11">
            <a:extLst>
              <a:ext uri="{FF2B5EF4-FFF2-40B4-BE49-F238E27FC236}">
                <a16:creationId xmlns:a16="http://schemas.microsoft.com/office/drawing/2014/main" id="{77A16FF4-B95E-41EF-9BF0-39AB5C425056}"/>
              </a:ext>
            </a:extLst>
          </p:cNvPr>
          <p:cNvSpPr>
            <a:spLocks noChangeArrowheads="1"/>
          </p:cNvSpPr>
          <p:nvPr/>
        </p:nvSpPr>
        <p:spPr bwMode="auto">
          <a:xfrm>
            <a:off x="4766116" y="74872"/>
            <a:ext cx="711096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0" algn="just"/>
            <a:r>
              <a:rPr kumimoji="0" lang="en-US" altLang="zh-CN" sz="2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 </a:t>
            </a:r>
            <a:r>
              <a:rPr lang="en-US"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Initialize </a:t>
            </a:r>
            <a:r>
              <a:rPr lang="en-US" altLang="zh-CN" sz="2000" kern="1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bluetooth</a:t>
            </a:r>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You need to initialize the Bluetooth module with </a:t>
            </a:r>
            <a:r>
              <a:rPr lang="en-US" altLang="zh-CN" sz="16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wx.openBluetoothAdapter.To</a:t>
            </a:r>
            <a:r>
              <a:rPr lang="en-US" altLang="zh-CN" sz="16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enable the host/slave (peripheral device) mode on iOS, you need to invoke the command once and specify the corresponding mode</a:t>
            </a:r>
            <a:endPar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pic>
        <p:nvPicPr>
          <p:cNvPr id="55" name="图片 54" descr="图形用户界面, 文本, 应用程序&#10;&#10;描述已自动生成">
            <a:extLst>
              <a:ext uri="{FF2B5EF4-FFF2-40B4-BE49-F238E27FC236}">
                <a16:creationId xmlns:a16="http://schemas.microsoft.com/office/drawing/2014/main" id="{793B8855-2FC4-4ECC-97DA-58A4335B9261}"/>
              </a:ext>
            </a:extLst>
          </p:cNvPr>
          <p:cNvPicPr>
            <a:picLocks noChangeAspect="1"/>
          </p:cNvPicPr>
          <p:nvPr/>
        </p:nvPicPr>
        <p:blipFill rotWithShape="1">
          <a:blip r:embed="rId3"/>
          <a:srcRect r="2380"/>
          <a:stretch/>
        </p:blipFill>
        <p:spPr bwMode="auto">
          <a:xfrm>
            <a:off x="4871848" y="1442887"/>
            <a:ext cx="3374597" cy="1794680"/>
          </a:xfrm>
          <a:prstGeom prst="rect">
            <a:avLst/>
          </a:prstGeom>
          <a:ln>
            <a:noFill/>
          </a:ln>
          <a:extLst>
            <a:ext uri="{53640926-AAD7-44D8-BBD7-CCE9431645EC}">
              <a14:shadowObscured xmlns:a14="http://schemas.microsoft.com/office/drawing/2010/main"/>
            </a:ext>
          </a:extLst>
        </p:spPr>
      </p:pic>
      <p:sp>
        <p:nvSpPr>
          <p:cNvPr id="50" name="文本框 49">
            <a:extLst>
              <a:ext uri="{FF2B5EF4-FFF2-40B4-BE49-F238E27FC236}">
                <a16:creationId xmlns:a16="http://schemas.microsoft.com/office/drawing/2014/main" id="{467058A8-39A0-49EB-BB14-B01DE0F77DD4}"/>
              </a:ext>
            </a:extLst>
          </p:cNvPr>
          <p:cNvSpPr txBox="1"/>
          <p:nvPr/>
        </p:nvSpPr>
        <p:spPr>
          <a:xfrm>
            <a:off x="384064" y="3996423"/>
            <a:ext cx="6447108" cy="861774"/>
          </a:xfrm>
          <a:prstGeom prst="rect">
            <a:avLst/>
          </a:prstGeom>
          <a:noFill/>
        </p:spPr>
        <p:txBody>
          <a:bodyPr wrap="square" rtlCol="0">
            <a:spAutoFit/>
          </a:bodyPr>
          <a:lstStyle/>
          <a:p>
            <a:pPr marL="228600" indent="266700" algn="just"/>
            <a:r>
              <a:rPr lang="en-US"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With </a:t>
            </a:r>
            <a:r>
              <a:rPr lang="en-US" altLang="zh-CN" sz="1600" kern="1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wx.StartBluetoothDevicesDiscover</a:t>
            </a:r>
            <a:r>
              <a:rPr lang="en-US"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started to search for nearby Bluetooth</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peripheral devices.</a:t>
            </a:r>
            <a:endParaRPr lang="zh-CN"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zh-CN" altLang="en-US" dirty="0"/>
          </a:p>
        </p:txBody>
      </p:sp>
      <p:pic>
        <p:nvPicPr>
          <p:cNvPr id="58" name="图片 57" descr="图形用户界面, 文本, 电子邮件&#10;&#10;描述已自动生成">
            <a:extLst>
              <a:ext uri="{FF2B5EF4-FFF2-40B4-BE49-F238E27FC236}">
                <a16:creationId xmlns:a16="http://schemas.microsoft.com/office/drawing/2014/main" id="{D19FC32B-7950-4291-9EDE-A21E3FFCAB3B}"/>
              </a:ext>
            </a:extLst>
          </p:cNvPr>
          <p:cNvPicPr>
            <a:picLocks noChangeAspect="1"/>
          </p:cNvPicPr>
          <p:nvPr/>
        </p:nvPicPr>
        <p:blipFill rotWithShape="1">
          <a:blip r:embed="rId4"/>
          <a:srcRect l="31473" t="26791" r="9039" b="11555"/>
          <a:stretch/>
        </p:blipFill>
        <p:spPr bwMode="auto">
          <a:xfrm>
            <a:off x="493666" y="4702846"/>
            <a:ext cx="3136900" cy="1828800"/>
          </a:xfrm>
          <a:prstGeom prst="rect">
            <a:avLst/>
          </a:prstGeom>
          <a:ln>
            <a:noFill/>
          </a:ln>
          <a:extLst>
            <a:ext uri="{53640926-AAD7-44D8-BBD7-CCE9431645EC}">
              <a14:shadowObscured xmlns:a14="http://schemas.microsoft.com/office/drawing/2010/main"/>
            </a:ext>
          </a:extLst>
        </p:spPr>
      </p:pic>
      <p:pic>
        <p:nvPicPr>
          <p:cNvPr id="59" name="图片 58" descr="图形用户界面&#10;&#10;描述已自动生成">
            <a:extLst>
              <a:ext uri="{FF2B5EF4-FFF2-40B4-BE49-F238E27FC236}">
                <a16:creationId xmlns:a16="http://schemas.microsoft.com/office/drawing/2014/main" id="{7FA46E7B-2DF1-4C7F-B5CB-70B18F84A72E}"/>
              </a:ext>
            </a:extLst>
          </p:cNvPr>
          <p:cNvPicPr>
            <a:picLocks noChangeAspect="1"/>
          </p:cNvPicPr>
          <p:nvPr/>
        </p:nvPicPr>
        <p:blipFill rotWithShape="1">
          <a:blip r:embed="rId5"/>
          <a:srcRect l="31473" t="30111" r="9173" b="14876"/>
          <a:stretch/>
        </p:blipFill>
        <p:spPr bwMode="auto">
          <a:xfrm>
            <a:off x="3704902" y="4671826"/>
            <a:ext cx="3129915" cy="1631315"/>
          </a:xfrm>
          <a:prstGeom prst="rect">
            <a:avLst/>
          </a:prstGeom>
          <a:ln>
            <a:noFill/>
          </a:ln>
          <a:extLst>
            <a:ext uri="{53640926-AAD7-44D8-BBD7-CCE9431645EC}">
              <a14:shadowObscured xmlns:a14="http://schemas.microsoft.com/office/drawing/2010/main"/>
            </a:ext>
          </a:extLst>
        </p:spPr>
      </p:pic>
      <p:sp>
        <p:nvSpPr>
          <p:cNvPr id="53" name="文本框 52">
            <a:extLst>
              <a:ext uri="{FF2B5EF4-FFF2-40B4-BE49-F238E27FC236}">
                <a16:creationId xmlns:a16="http://schemas.microsoft.com/office/drawing/2014/main" id="{7F532165-ABEF-40C0-9604-98F51A1283D4}"/>
              </a:ext>
            </a:extLst>
          </p:cNvPr>
          <p:cNvSpPr txBox="1"/>
          <p:nvPr/>
        </p:nvSpPr>
        <p:spPr>
          <a:xfrm>
            <a:off x="8408942" y="4703564"/>
            <a:ext cx="3311647" cy="2154436"/>
          </a:xfrm>
          <a:prstGeom prst="rect">
            <a:avLst/>
          </a:prstGeom>
          <a:noFill/>
        </p:spPr>
        <p:txBody>
          <a:bodyPr wrap="square" rtlCol="0">
            <a:spAutoFit/>
          </a:bodyPr>
          <a:lstStyle/>
          <a:p>
            <a:pPr lvl="0"/>
            <a:r>
              <a:rPr lang="en-US"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3 Monitor </a:t>
            </a:r>
            <a:r>
              <a:rPr lang="en-US" altLang="zh-CN" sz="2000" kern="1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bluetooth</a:t>
            </a:r>
            <a:r>
              <a:rPr lang="en-US"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data</a:t>
            </a:r>
            <a:r>
              <a:rPr lang="en-US"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p>
          <a:p>
            <a:pPr lvl="0"/>
            <a:r>
              <a:rPr lang="en-US" altLang="zh-CN" sz="1600" dirty="0">
                <a:solidFill>
                  <a:schemeClr val="bg1"/>
                </a:solidFill>
                <a:effectLst/>
                <a:latin typeface="微软雅黑" panose="020B0503020204020204" pitchFamily="34" charset="-122"/>
                <a:ea typeface="微软雅黑" panose="020B0503020204020204" pitchFamily="34" charset="-122"/>
              </a:rPr>
              <a:t>With </a:t>
            </a:r>
            <a:r>
              <a:rPr lang="en-US" altLang="zh-CN" sz="1600" dirty="0" err="1">
                <a:solidFill>
                  <a:schemeClr val="bg1"/>
                </a:solidFill>
                <a:effectLst/>
                <a:latin typeface="微软雅黑" panose="020B0503020204020204" pitchFamily="34" charset="-122"/>
                <a:ea typeface="微软雅黑" panose="020B0503020204020204" pitchFamily="34" charset="-122"/>
              </a:rPr>
              <a:t>wx</a:t>
            </a:r>
            <a:r>
              <a:rPr lang="en-US" altLang="zh-CN" sz="1600" dirty="0">
                <a:solidFill>
                  <a:schemeClr val="bg1"/>
                </a:solidFill>
                <a:effectLst/>
                <a:latin typeface="微软雅黑" panose="020B0503020204020204" pitchFamily="34" charset="-122"/>
                <a:ea typeface="微软雅黑" panose="020B0503020204020204" pitchFamily="34" charset="-122"/>
              </a:rPr>
              <a:t>. </a:t>
            </a:r>
            <a:r>
              <a:rPr lang="en-US" altLang="zh-CN" sz="1600" dirty="0" err="1">
                <a:solidFill>
                  <a:schemeClr val="bg1"/>
                </a:solidFill>
                <a:effectLst/>
                <a:latin typeface="微软雅黑" panose="020B0503020204020204" pitchFamily="34" charset="-122"/>
                <a:ea typeface="微软雅黑" panose="020B0503020204020204" pitchFamily="34" charset="-122"/>
              </a:rPr>
              <a:t>NotifyBLECharacteristicValueChange</a:t>
            </a:r>
            <a:r>
              <a:rPr lang="en-US" altLang="zh-CN" sz="1600" dirty="0">
                <a:solidFill>
                  <a:schemeClr val="bg1"/>
                </a:solidFill>
                <a:effectLst/>
                <a:latin typeface="微软雅黑" panose="020B0503020204020204" pitchFamily="34" charset="-122"/>
                <a:ea typeface="微软雅黑" panose="020B0503020204020204" pitchFamily="34" charset="-122"/>
              </a:rPr>
              <a:t> to monitor </a:t>
            </a:r>
            <a:r>
              <a:rPr lang="en-US" altLang="zh-CN" sz="1600" dirty="0" err="1">
                <a:solidFill>
                  <a:schemeClr val="bg1"/>
                </a:solidFill>
                <a:effectLst/>
                <a:latin typeface="微软雅黑" panose="020B0503020204020204" pitchFamily="34" charset="-122"/>
                <a:ea typeface="微软雅黑" panose="020B0503020204020204" pitchFamily="34" charset="-122"/>
              </a:rPr>
              <a:t>bluetooth</a:t>
            </a:r>
            <a:r>
              <a:rPr lang="en-US" altLang="zh-CN" sz="1600" dirty="0">
                <a:solidFill>
                  <a:schemeClr val="bg1"/>
                </a:solidFill>
                <a:effectLst/>
                <a:latin typeface="微软雅黑" panose="020B0503020204020204" pitchFamily="34" charset="-122"/>
                <a:ea typeface="微软雅黑" panose="020B0503020204020204" pitchFamily="34" charset="-122"/>
              </a:rPr>
              <a:t> data; Enable the notify function when the feature values of Bluetooth low-power devices change.</a:t>
            </a:r>
            <a:endParaRPr lang="zh-CN"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pic>
        <p:nvPicPr>
          <p:cNvPr id="62" name="图片 61" descr="图形用户界面, 文本, 应用程序&#10;&#10;描述已自动生成">
            <a:extLst>
              <a:ext uri="{FF2B5EF4-FFF2-40B4-BE49-F238E27FC236}">
                <a16:creationId xmlns:a16="http://schemas.microsoft.com/office/drawing/2014/main" id="{BCDDDDA1-3EDB-48A5-A4A3-1FC54BA89F1B}"/>
              </a:ext>
            </a:extLst>
          </p:cNvPr>
          <p:cNvPicPr>
            <a:picLocks noChangeAspect="1"/>
          </p:cNvPicPr>
          <p:nvPr/>
        </p:nvPicPr>
        <p:blipFill rotWithShape="1">
          <a:blip r:embed="rId6"/>
          <a:srcRect l="31339" t="25843" r="9171" b="7048"/>
          <a:stretch/>
        </p:blipFill>
        <p:spPr bwMode="auto">
          <a:xfrm>
            <a:off x="8488847" y="1417181"/>
            <a:ext cx="3136900" cy="1990090"/>
          </a:xfrm>
          <a:prstGeom prst="rect">
            <a:avLst/>
          </a:prstGeom>
          <a:ln>
            <a:noFill/>
          </a:ln>
          <a:extLst>
            <a:ext uri="{53640926-AAD7-44D8-BBD7-CCE9431645EC}">
              <a14:shadowObscured xmlns:a14="http://schemas.microsoft.com/office/drawing/2010/main"/>
            </a:ext>
          </a:extLst>
        </p:spPr>
      </p:pic>
      <p:pic>
        <p:nvPicPr>
          <p:cNvPr id="63" name="图片 62" descr="图形用户界面, 应用程序&#10;&#10;描述已自动生成">
            <a:extLst>
              <a:ext uri="{FF2B5EF4-FFF2-40B4-BE49-F238E27FC236}">
                <a16:creationId xmlns:a16="http://schemas.microsoft.com/office/drawing/2014/main" id="{E1B89336-B5A6-4EDE-81CE-A63204A585B1}"/>
              </a:ext>
            </a:extLst>
          </p:cNvPr>
          <p:cNvPicPr>
            <a:picLocks noChangeAspect="1"/>
          </p:cNvPicPr>
          <p:nvPr/>
        </p:nvPicPr>
        <p:blipFill rotWithShape="1">
          <a:blip r:embed="rId7"/>
          <a:srcRect l="31873" t="44337" r="9842" b="23653"/>
          <a:stretch/>
        </p:blipFill>
        <p:spPr bwMode="auto">
          <a:xfrm>
            <a:off x="8487487" y="3540910"/>
            <a:ext cx="3139619" cy="969731"/>
          </a:xfrm>
          <a:prstGeom prst="rect">
            <a:avLst/>
          </a:prstGeom>
          <a:ln>
            <a:noFill/>
          </a:ln>
          <a:extLst>
            <a:ext uri="{53640926-AAD7-44D8-BBD7-CCE9431645EC}">
              <a14:shadowObscured xmlns:a14="http://schemas.microsoft.com/office/drawing/2010/main"/>
            </a:ext>
          </a:extLst>
        </p:spPr>
      </p:pic>
      <p:grpSp>
        <p:nvGrpSpPr>
          <p:cNvPr id="27" name="组合 26">
            <a:extLst>
              <a:ext uri="{FF2B5EF4-FFF2-40B4-BE49-F238E27FC236}">
                <a16:creationId xmlns:a16="http://schemas.microsoft.com/office/drawing/2014/main" id="{F6C17B0A-E388-4A5F-8F32-3A3E6F6907E4}"/>
              </a:ext>
            </a:extLst>
          </p:cNvPr>
          <p:cNvGrpSpPr/>
          <p:nvPr/>
        </p:nvGrpSpPr>
        <p:grpSpPr>
          <a:xfrm rot="10519993">
            <a:off x="7286150" y="7834709"/>
            <a:ext cx="2927703" cy="2927703"/>
            <a:chOff x="3665010" y="1214034"/>
            <a:chExt cx="3205796" cy="3205796"/>
          </a:xfrm>
          <a:effectLst>
            <a:glow rad="88900">
              <a:srgbClr val="14D1CA">
                <a:alpha val="56000"/>
              </a:srgbClr>
            </a:glow>
          </a:effectLst>
        </p:grpSpPr>
        <p:sp>
          <p:nvSpPr>
            <p:cNvPr id="29" name="任意多边形: 形状 28">
              <a:extLst>
                <a:ext uri="{FF2B5EF4-FFF2-40B4-BE49-F238E27FC236}">
                  <a16:creationId xmlns:a16="http://schemas.microsoft.com/office/drawing/2014/main" id="{615A4672-A133-4B90-93A9-67855FBB3E10}"/>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a:extLst>
                <a:ext uri="{FF2B5EF4-FFF2-40B4-BE49-F238E27FC236}">
                  <a16:creationId xmlns:a16="http://schemas.microsoft.com/office/drawing/2014/main" id="{2F95E0F1-9607-4CB2-8629-575EB18C31A0}"/>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1" name="圆: 空心 30">
            <a:extLst>
              <a:ext uri="{FF2B5EF4-FFF2-40B4-BE49-F238E27FC236}">
                <a16:creationId xmlns:a16="http://schemas.microsoft.com/office/drawing/2014/main" id="{5EE11355-637F-4078-ABE3-BBEA4FFEBAA1}"/>
              </a:ext>
            </a:extLst>
          </p:cNvPr>
          <p:cNvSpPr/>
          <p:nvPr/>
        </p:nvSpPr>
        <p:spPr>
          <a:xfrm rot="11241601">
            <a:off x="-5130225" y="494323"/>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2" name="任意多边形: 形状 31">
            <a:extLst>
              <a:ext uri="{FF2B5EF4-FFF2-40B4-BE49-F238E27FC236}">
                <a16:creationId xmlns:a16="http://schemas.microsoft.com/office/drawing/2014/main" id="{81EEAD03-56BC-44D9-9DB0-430605DEC2F6}"/>
              </a:ext>
            </a:extLst>
          </p:cNvPr>
          <p:cNvSpPr/>
          <p:nvPr/>
        </p:nvSpPr>
        <p:spPr>
          <a:xfrm rot="20654220">
            <a:off x="1401351" y="7985276"/>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3" name="任意多边形: 形状 32">
            <a:extLst>
              <a:ext uri="{FF2B5EF4-FFF2-40B4-BE49-F238E27FC236}">
                <a16:creationId xmlns:a16="http://schemas.microsoft.com/office/drawing/2014/main" id="{8C3ABFE4-6888-49FA-AEDD-24127A48F62D}"/>
              </a:ext>
            </a:extLst>
          </p:cNvPr>
          <p:cNvSpPr/>
          <p:nvPr/>
        </p:nvSpPr>
        <p:spPr>
          <a:xfrm rot="6649367">
            <a:off x="3216672" y="-2433539"/>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4" name="圆: 空心 33">
            <a:extLst>
              <a:ext uri="{FF2B5EF4-FFF2-40B4-BE49-F238E27FC236}">
                <a16:creationId xmlns:a16="http://schemas.microsoft.com/office/drawing/2014/main" id="{D6CB5E07-8A72-4DB9-ADDB-7DAF7DE5B5CC}"/>
              </a:ext>
            </a:extLst>
          </p:cNvPr>
          <p:cNvSpPr/>
          <p:nvPr/>
        </p:nvSpPr>
        <p:spPr>
          <a:xfrm rot="11241601">
            <a:off x="17248415" y="4192712"/>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F0ACC6BE-ED74-4117-B6EF-8CA526ABFBB9}"/>
              </a:ext>
            </a:extLst>
          </p:cNvPr>
          <p:cNvSpPr/>
          <p:nvPr/>
        </p:nvSpPr>
        <p:spPr>
          <a:xfrm rot="13108270">
            <a:off x="16576668" y="316913"/>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6" name="圆: 空心 35">
            <a:extLst>
              <a:ext uri="{FF2B5EF4-FFF2-40B4-BE49-F238E27FC236}">
                <a16:creationId xmlns:a16="http://schemas.microsoft.com/office/drawing/2014/main" id="{F7CA2156-348E-400B-8F2C-EB874B27B929}"/>
              </a:ext>
            </a:extLst>
          </p:cNvPr>
          <p:cNvSpPr/>
          <p:nvPr/>
        </p:nvSpPr>
        <p:spPr>
          <a:xfrm rot="11241601">
            <a:off x="8069007" y="-3598152"/>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84F50BA9-90AF-46A0-A4CF-D570217C4E50}"/>
              </a:ext>
            </a:extLst>
          </p:cNvPr>
          <p:cNvSpPr txBox="1"/>
          <p:nvPr/>
        </p:nvSpPr>
        <p:spPr>
          <a:xfrm>
            <a:off x="894014" y="3682176"/>
            <a:ext cx="4128437" cy="677108"/>
          </a:xfrm>
          <a:prstGeom prst="rect">
            <a:avLst/>
          </a:prstGeom>
          <a:noFill/>
        </p:spPr>
        <p:txBody>
          <a:bodyPr wrap="square" rtlCol="0">
            <a:spAutoFit/>
          </a:bodyPr>
          <a:lstStyle/>
          <a:p>
            <a:r>
              <a:rPr lang="en-US"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2 Search for Bluetooth devices</a:t>
            </a:r>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0401615" y="4939167"/>
            <a:ext cx="1690383" cy="1690383"/>
            <a:chOff x="3665010" y="1214034"/>
            <a:chExt cx="3205796" cy="3205796"/>
          </a:xfrm>
          <a:effectLst>
            <a:glow rad="88900">
              <a:srgbClr val="14D1CA">
                <a:alpha val="56000"/>
              </a:srgbClr>
            </a:glow>
          </a:effectLst>
        </p:grpSpPr>
        <p:sp>
          <p:nvSpPr>
            <p:cNvPr id="28" name="任意多边形: 形状 27"/>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0" name="组合 29"/>
          <p:cNvGrpSpPr/>
          <p:nvPr/>
        </p:nvGrpSpPr>
        <p:grpSpPr>
          <a:xfrm rot="21282788">
            <a:off x="9520232" y="5762603"/>
            <a:ext cx="1046734" cy="1046734"/>
            <a:chOff x="3665010" y="1214034"/>
            <a:chExt cx="3205796" cy="3205796"/>
          </a:xfrm>
          <a:effectLst>
            <a:glow rad="88900">
              <a:srgbClr val="14D1CA">
                <a:alpha val="56000"/>
              </a:srgbClr>
            </a:glow>
          </a:effectLst>
        </p:grpSpPr>
        <p:sp>
          <p:nvSpPr>
            <p:cNvPr id="31" name="任意多边形: 形状 30"/>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3" name="组合 32"/>
          <p:cNvGrpSpPr/>
          <p:nvPr/>
        </p:nvGrpSpPr>
        <p:grpSpPr>
          <a:xfrm rot="20878392">
            <a:off x="440928" y="2138673"/>
            <a:ext cx="2927703" cy="2927703"/>
            <a:chOff x="3665010" y="1214034"/>
            <a:chExt cx="3205796" cy="3205796"/>
          </a:xfrm>
          <a:effectLst>
            <a:glow rad="88900">
              <a:srgbClr val="14D1CA">
                <a:alpha val="56000"/>
              </a:srgbClr>
            </a:glow>
          </a:effectLst>
        </p:grpSpPr>
        <p:sp>
          <p:nvSpPr>
            <p:cNvPr id="34" name="任意多边形: 形状 3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圆: 空心 1"/>
          <p:cNvSpPr/>
          <p:nvPr/>
        </p:nvSpPr>
        <p:spPr>
          <a:xfrm>
            <a:off x="252738" y="1950483"/>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任意多边形: 形状 35"/>
          <p:cNvSpPr/>
          <p:nvPr/>
        </p:nvSpPr>
        <p:spPr>
          <a:xfrm rot="9412619">
            <a:off x="340823" y="4211384"/>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8" name="任意多边形: 形状 37"/>
          <p:cNvSpPr/>
          <p:nvPr/>
        </p:nvSpPr>
        <p:spPr>
          <a:xfrm rot="17007766">
            <a:off x="731628" y="1111540"/>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9" name="圆: 空心 38"/>
          <p:cNvSpPr/>
          <p:nvPr/>
        </p:nvSpPr>
        <p:spPr>
          <a:xfrm>
            <a:off x="184305" y="1877624"/>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0" name="直接连接符 19"/>
          <p:cNvCxnSpPr/>
          <p:nvPr/>
        </p:nvCxnSpPr>
        <p:spPr>
          <a:xfrm flipV="1">
            <a:off x="3932885" y="2204864"/>
            <a:ext cx="739567" cy="792091"/>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sp>
        <p:nvSpPr>
          <p:cNvPr id="49" name="矩形: 剪去对角 48"/>
          <p:cNvSpPr/>
          <p:nvPr/>
        </p:nvSpPr>
        <p:spPr>
          <a:xfrm rot="10800000" flipH="1">
            <a:off x="4672452" y="1563553"/>
            <a:ext cx="7107200" cy="2354137"/>
          </a:xfrm>
          <a:prstGeom prst="snip2DiagRect">
            <a:avLst>
              <a:gd name="adj1" fmla="val 0"/>
              <a:gd name="adj2" fmla="val 25639"/>
            </a:avLst>
          </a:prstGeom>
          <a:noFill/>
          <a:ln w="25400">
            <a:solidFill>
              <a:srgbClr val="14D1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1" name="半闭框 50"/>
          <p:cNvSpPr/>
          <p:nvPr/>
        </p:nvSpPr>
        <p:spPr>
          <a:xfrm rot="16200000">
            <a:off x="4762919" y="2911241"/>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半闭框 51"/>
          <p:cNvSpPr/>
          <p:nvPr/>
        </p:nvSpPr>
        <p:spPr>
          <a:xfrm rot="5400000">
            <a:off x="10754849" y="1761320"/>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任意多边形: 形状 52"/>
          <p:cNvSpPr/>
          <p:nvPr/>
        </p:nvSpPr>
        <p:spPr>
          <a:xfrm rot="1866669">
            <a:off x="3107265" y="2689908"/>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8" name="文本框 7"/>
          <p:cNvSpPr txBox="1"/>
          <p:nvPr/>
        </p:nvSpPr>
        <p:spPr>
          <a:xfrm>
            <a:off x="5070581" y="2044581"/>
            <a:ext cx="6308932" cy="1446550"/>
          </a:xfrm>
          <a:prstGeom prst="rect">
            <a:avLst/>
          </a:prstGeom>
          <a:noFill/>
        </p:spPr>
        <p:txBody>
          <a:bodyPr wrap="square" rtlCol="0">
            <a:spAutoFit/>
          </a:bodyPr>
          <a:lstStyle/>
          <a:p>
            <a:pPr algn="ctr"/>
            <a:r>
              <a:rPr lang="en-US" altLang="zh-CN" sz="4400" dirty="0">
                <a:solidFill>
                  <a:schemeClr val="bg1"/>
                </a:solidFill>
                <a:latin typeface="微软雅黑" panose="020B0503020204020204" pitchFamily="34" charset="-122"/>
                <a:ea typeface="微软雅黑" panose="020B0503020204020204" pitchFamily="34" charset="-122"/>
              </a:rPr>
              <a:t>Dot matrix screen </a:t>
            </a:r>
          </a:p>
          <a:p>
            <a:pPr algn="ctr"/>
            <a:r>
              <a:rPr lang="en-US" altLang="zh-CN" sz="4400" dirty="0">
                <a:solidFill>
                  <a:schemeClr val="bg1"/>
                </a:solidFill>
                <a:latin typeface="微软雅黑" panose="020B0503020204020204" pitchFamily="34" charset="-122"/>
                <a:ea typeface="微软雅黑" panose="020B0503020204020204" pitchFamily="34" charset="-122"/>
              </a:rPr>
              <a:t>&amp; OLED screen</a:t>
            </a:r>
            <a:endParaRPr lang="zh-CN" altLang="zh-CN" sz="440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rot="11669572">
            <a:off x="9290134" y="-229573"/>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11669572">
            <a:off x="9885877" y="-633215"/>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11669572">
            <a:off x="8976786" y="-700545"/>
            <a:ext cx="112790" cy="2463879"/>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11947566">
            <a:off x="6885098" y="4992747"/>
            <a:ext cx="63596" cy="2654194"/>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 空心 60"/>
          <p:cNvSpPr/>
          <p:nvPr/>
        </p:nvSpPr>
        <p:spPr>
          <a:xfrm>
            <a:off x="461039" y="2137189"/>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12234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71BEA142-F2A0-4460-A85E-76569E0862FC}"/>
              </a:ext>
            </a:extLst>
          </p:cNvPr>
          <p:cNvGrpSpPr/>
          <p:nvPr/>
        </p:nvGrpSpPr>
        <p:grpSpPr>
          <a:xfrm>
            <a:off x="7888633" y="1993872"/>
            <a:ext cx="2728773" cy="2870256"/>
            <a:chOff x="3665010" y="1214034"/>
            <a:chExt cx="3205796" cy="3205796"/>
          </a:xfrm>
          <a:effectLst>
            <a:glow rad="88900">
              <a:srgbClr val="14D1CA">
                <a:alpha val="56000"/>
              </a:srgbClr>
            </a:glow>
          </a:effectLst>
        </p:grpSpPr>
        <p:sp>
          <p:nvSpPr>
            <p:cNvPr id="25" name="任意多边形: 形状 24">
              <a:extLst>
                <a:ext uri="{FF2B5EF4-FFF2-40B4-BE49-F238E27FC236}">
                  <a16:creationId xmlns:a16="http://schemas.microsoft.com/office/drawing/2014/main" id="{1B8EABDD-2FED-4FEA-B70F-88C5F7F7F0E5}"/>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A1C29EE0-C39E-42F9-B1E9-B3E77866CA95}"/>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7" name="组合 26">
            <a:extLst>
              <a:ext uri="{FF2B5EF4-FFF2-40B4-BE49-F238E27FC236}">
                <a16:creationId xmlns:a16="http://schemas.microsoft.com/office/drawing/2014/main" id="{927DE37A-B66D-4E46-ADA7-BF147D8083CF}"/>
              </a:ext>
            </a:extLst>
          </p:cNvPr>
          <p:cNvGrpSpPr/>
          <p:nvPr/>
        </p:nvGrpSpPr>
        <p:grpSpPr>
          <a:xfrm>
            <a:off x="-273004" y="4546841"/>
            <a:ext cx="1758979" cy="1800200"/>
            <a:chOff x="3665010" y="1214034"/>
            <a:chExt cx="3205796" cy="3205796"/>
          </a:xfrm>
          <a:effectLst>
            <a:glow rad="88900">
              <a:srgbClr val="14D1CA">
                <a:alpha val="56000"/>
              </a:srgbClr>
            </a:glow>
          </a:effectLst>
        </p:grpSpPr>
        <p:sp>
          <p:nvSpPr>
            <p:cNvPr id="28" name="任意多边形: 形状 27">
              <a:extLst>
                <a:ext uri="{FF2B5EF4-FFF2-40B4-BE49-F238E27FC236}">
                  <a16:creationId xmlns:a16="http://schemas.microsoft.com/office/drawing/2014/main" id="{6DD85344-657F-4C39-A452-084E6A3EC765}"/>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a:extLst>
                <a:ext uri="{FF2B5EF4-FFF2-40B4-BE49-F238E27FC236}">
                  <a16:creationId xmlns:a16="http://schemas.microsoft.com/office/drawing/2014/main" id="{56FFE29B-2E5F-46B1-8089-857EB6DC09A8}"/>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 name="组合 4">
            <a:extLst>
              <a:ext uri="{FF2B5EF4-FFF2-40B4-BE49-F238E27FC236}">
                <a16:creationId xmlns:a16="http://schemas.microsoft.com/office/drawing/2014/main" id="{AA4132A1-1703-44EC-84FE-4A0DE5FFDDF1}"/>
              </a:ext>
            </a:extLst>
          </p:cNvPr>
          <p:cNvGrpSpPr/>
          <p:nvPr/>
        </p:nvGrpSpPr>
        <p:grpSpPr>
          <a:xfrm>
            <a:off x="122367" y="136705"/>
            <a:ext cx="1005081" cy="916031"/>
            <a:chOff x="407876" y="268616"/>
            <a:chExt cx="1172196" cy="1042012"/>
          </a:xfrm>
        </p:grpSpPr>
        <p:grpSp>
          <p:nvGrpSpPr>
            <p:cNvPr id="15" name="组合 14"/>
            <p:cNvGrpSpPr/>
            <p:nvPr/>
          </p:nvGrpSpPr>
          <p:grpSpPr>
            <a:xfrm>
              <a:off x="407876" y="268616"/>
              <a:ext cx="792088" cy="792088"/>
              <a:chOff x="3665010" y="1214034"/>
              <a:chExt cx="3205796" cy="3205796"/>
            </a:xfrm>
            <a:effectLst>
              <a:glow rad="88900">
                <a:srgbClr val="14D1CA">
                  <a:alpha val="56000"/>
                </a:srgbClr>
              </a:glow>
            </a:effectLst>
          </p:grpSpPr>
          <p:sp>
            <p:nvSpPr>
              <p:cNvPr id="16" name="任意多边形: 形状 15"/>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8" name="组合 17"/>
            <p:cNvGrpSpPr/>
            <p:nvPr/>
          </p:nvGrpSpPr>
          <p:grpSpPr>
            <a:xfrm>
              <a:off x="1034148" y="764704"/>
              <a:ext cx="545924" cy="545924"/>
              <a:chOff x="3665010" y="1214034"/>
              <a:chExt cx="3205796" cy="3205796"/>
            </a:xfrm>
            <a:effectLst>
              <a:glow rad="88900">
                <a:srgbClr val="14D1CA">
                  <a:alpha val="56000"/>
                </a:srgbClr>
              </a:glow>
            </a:effectLst>
          </p:grpSpPr>
          <p:sp>
            <p:nvSpPr>
              <p:cNvPr id="19" name="任意多边形: 形状 18"/>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23" name="组合 22"/>
          <p:cNvGrpSpPr/>
          <p:nvPr/>
        </p:nvGrpSpPr>
        <p:grpSpPr>
          <a:xfrm>
            <a:off x="1127447" y="107269"/>
            <a:ext cx="4562193" cy="769441"/>
            <a:chOff x="1726174" y="403715"/>
            <a:chExt cx="4562193" cy="769441"/>
          </a:xfrm>
        </p:grpSpPr>
        <p:sp>
          <p:nvSpPr>
            <p:cNvPr id="4" name="文本框 3"/>
            <p:cNvSpPr txBox="1"/>
            <p:nvPr/>
          </p:nvSpPr>
          <p:spPr>
            <a:xfrm>
              <a:off x="2497733" y="499780"/>
              <a:ext cx="3790634" cy="584775"/>
            </a:xfrm>
            <a:prstGeom prst="rect">
              <a:avLst/>
            </a:prstGeom>
            <a:noFill/>
          </p:spPr>
          <p:txBody>
            <a:bodyPr wrap="square" rtlCol="0">
              <a:spAutoFit/>
            </a:bodyPr>
            <a:lstStyle/>
            <a:p>
              <a:r>
                <a:rPr lang="en-US" altLang="zh-CN" sz="3200" dirty="0">
                  <a:solidFill>
                    <a:srgbClr val="14D1CA"/>
                  </a:solidFill>
                  <a:latin typeface="微软雅黑" panose="020B0503020204020204" pitchFamily="34" charset="-122"/>
                  <a:ea typeface="微软雅黑" panose="020B0503020204020204" pitchFamily="34" charset="-122"/>
                </a:rPr>
                <a:t>Dot Matrix Screen</a:t>
              </a:r>
              <a:endParaRPr lang="zh-CN" altLang="en-US" sz="3200" dirty="0">
                <a:solidFill>
                  <a:srgbClr val="14D1C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726174" y="403715"/>
              <a:ext cx="960340"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04</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5772296" y="144318"/>
            <a:ext cx="5979298" cy="606705"/>
          </a:xfrm>
          <a:prstGeom prst="rect">
            <a:avLst/>
          </a:prstGeom>
          <a:noFill/>
        </p:spPr>
        <p:txBody>
          <a:bodyPr wrap="square" rtlCol="0">
            <a:spAutoFit/>
          </a:bodyPr>
          <a:lstStyle/>
          <a:p>
            <a:pPr algn="just">
              <a:lnSpc>
                <a:spcPct val="156000"/>
              </a:lnSpc>
              <a:spcBef>
                <a:spcPts val="1400"/>
              </a:spcBef>
              <a:spcAft>
                <a:spcPts val="1450"/>
              </a:spcAft>
            </a:pPr>
            <a:r>
              <a:rPr lang="en-US" altLang="zh-CN" sz="2400" b="0" kern="100" dirty="0">
                <a:solidFill>
                  <a:schemeClr val="bg1"/>
                </a:solidFill>
                <a:effectLst/>
                <a:latin typeface="等线" panose="02010600030101010101" pitchFamily="2" charset="-122"/>
                <a:ea typeface="等线 Light" panose="02010600030101010101" pitchFamily="2" charset="-122"/>
                <a:cs typeface="Times New Roman" panose="02020603050405020304" pitchFamily="18" charset="0"/>
              </a:rPr>
              <a:t>Time display</a:t>
            </a:r>
            <a:endParaRPr lang="zh-CN" altLang="zh-CN" sz="2400" b="1" kern="100" dirty="0">
              <a:solidFill>
                <a:schemeClr val="bg1"/>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6" name="矩形 35"/>
          <p:cNvSpPr/>
          <p:nvPr/>
        </p:nvSpPr>
        <p:spPr>
          <a:xfrm>
            <a:off x="425349" y="1139946"/>
            <a:ext cx="11341302" cy="1039361"/>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6486" y="1139946"/>
            <a:ext cx="10979027" cy="1015663"/>
          </a:xfrm>
          <a:prstGeom prst="rect">
            <a:avLst/>
          </a:prstGeom>
          <a:noFill/>
        </p:spPr>
        <p:txBody>
          <a:bodyPr wrap="square" rtlCol="0">
            <a:spAutoFit/>
          </a:bodyPr>
          <a:lstStyle/>
          <a:p>
            <a:pPr lvl="0" algn="just"/>
            <a:r>
              <a:rPr lang="en-US" altLang="zh-CN" sz="2400"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 Data interpretation</a:t>
            </a:r>
            <a:endParaRPr lang="zh-CN" altLang="zh-CN" sz="2400"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228600" indent="266700" algn="just"/>
            <a:r>
              <a:rPr lang="en-US" altLang="zh-CN" sz="1800"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Max7219 and STM32 communication mode: MAX7219 communication mode is SPI, 16bit data format, high preposition</a:t>
            </a:r>
            <a:r>
              <a:rPr lang="en-US" altLang="zh-CN"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 name="图片 20" descr="图示&#10;&#10;描述已自动生成">
            <a:extLst>
              <a:ext uri="{FF2B5EF4-FFF2-40B4-BE49-F238E27FC236}">
                <a16:creationId xmlns:a16="http://schemas.microsoft.com/office/drawing/2014/main" id="{18375F62-CE93-405C-AC05-27EF3FFB1F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8321" y="2540862"/>
            <a:ext cx="6768752" cy="3908555"/>
          </a:xfrm>
          <a:prstGeom prst="rect">
            <a:avLst/>
          </a:prstGeom>
          <a:noFill/>
          <a:ln>
            <a:noFill/>
          </a:ln>
        </p:spPr>
      </p:pic>
      <p:grpSp>
        <p:nvGrpSpPr>
          <p:cNvPr id="31" name="组合 30">
            <a:extLst>
              <a:ext uri="{FF2B5EF4-FFF2-40B4-BE49-F238E27FC236}">
                <a16:creationId xmlns:a16="http://schemas.microsoft.com/office/drawing/2014/main" id="{DDC7BF54-64F2-459E-9E66-5DEA88F19F72}"/>
              </a:ext>
            </a:extLst>
          </p:cNvPr>
          <p:cNvGrpSpPr/>
          <p:nvPr/>
        </p:nvGrpSpPr>
        <p:grpSpPr>
          <a:xfrm>
            <a:off x="10344472" y="5589240"/>
            <a:ext cx="1106277" cy="1132201"/>
            <a:chOff x="3665010" y="1214034"/>
            <a:chExt cx="3205796" cy="3205796"/>
          </a:xfrm>
          <a:effectLst>
            <a:glow rad="88900">
              <a:srgbClr val="14D1CA">
                <a:alpha val="56000"/>
              </a:srgbClr>
            </a:glow>
          </a:effectLst>
        </p:grpSpPr>
        <p:sp>
          <p:nvSpPr>
            <p:cNvPr id="32" name="任意多边形: 形状 31">
              <a:extLst>
                <a:ext uri="{FF2B5EF4-FFF2-40B4-BE49-F238E27FC236}">
                  <a16:creationId xmlns:a16="http://schemas.microsoft.com/office/drawing/2014/main" id="{E3ECD497-AD48-4AED-8F06-5918D76DB378}"/>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任意多边形: 形状 32">
              <a:extLst>
                <a:ext uri="{FF2B5EF4-FFF2-40B4-BE49-F238E27FC236}">
                  <a16:creationId xmlns:a16="http://schemas.microsoft.com/office/drawing/2014/main" id="{35076315-1A06-4F48-8F5D-26A671C1D2FA}"/>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4" name="半闭框 33">
            <a:extLst>
              <a:ext uri="{FF2B5EF4-FFF2-40B4-BE49-F238E27FC236}">
                <a16:creationId xmlns:a16="http://schemas.microsoft.com/office/drawing/2014/main" id="{7E1C1D9C-B9B1-4078-8F90-7F922024DE60}"/>
              </a:ext>
            </a:extLst>
          </p:cNvPr>
          <p:cNvSpPr/>
          <p:nvPr/>
        </p:nvSpPr>
        <p:spPr>
          <a:xfrm>
            <a:off x="1896873" y="2272924"/>
            <a:ext cx="793371" cy="940051"/>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半闭框 34">
            <a:extLst>
              <a:ext uri="{FF2B5EF4-FFF2-40B4-BE49-F238E27FC236}">
                <a16:creationId xmlns:a16="http://schemas.microsoft.com/office/drawing/2014/main" id="{8EE28277-6BE1-4405-8F2F-9E0484A1BB48}"/>
              </a:ext>
            </a:extLst>
          </p:cNvPr>
          <p:cNvSpPr/>
          <p:nvPr/>
        </p:nvSpPr>
        <p:spPr>
          <a:xfrm rot="10800000">
            <a:off x="8597223" y="5928072"/>
            <a:ext cx="793371" cy="866644"/>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35389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AA4132A1-1703-44EC-84FE-4A0DE5FFDDF1}"/>
              </a:ext>
            </a:extLst>
          </p:cNvPr>
          <p:cNvGrpSpPr/>
          <p:nvPr/>
        </p:nvGrpSpPr>
        <p:grpSpPr>
          <a:xfrm>
            <a:off x="122367" y="136705"/>
            <a:ext cx="1005081" cy="916031"/>
            <a:chOff x="407876" y="268616"/>
            <a:chExt cx="1172196" cy="1042012"/>
          </a:xfrm>
        </p:grpSpPr>
        <p:grpSp>
          <p:nvGrpSpPr>
            <p:cNvPr id="15" name="组合 14"/>
            <p:cNvGrpSpPr/>
            <p:nvPr/>
          </p:nvGrpSpPr>
          <p:grpSpPr>
            <a:xfrm>
              <a:off x="407876" y="268616"/>
              <a:ext cx="792088" cy="792088"/>
              <a:chOff x="3665010" y="1214034"/>
              <a:chExt cx="3205796" cy="3205796"/>
            </a:xfrm>
            <a:effectLst>
              <a:glow rad="88900">
                <a:srgbClr val="14D1CA">
                  <a:alpha val="56000"/>
                </a:srgbClr>
              </a:glow>
            </a:effectLst>
          </p:grpSpPr>
          <p:sp>
            <p:nvSpPr>
              <p:cNvPr id="16" name="任意多边形: 形状 15"/>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8" name="组合 17"/>
            <p:cNvGrpSpPr/>
            <p:nvPr/>
          </p:nvGrpSpPr>
          <p:grpSpPr>
            <a:xfrm>
              <a:off x="1034148" y="764704"/>
              <a:ext cx="545924" cy="545924"/>
              <a:chOff x="3665010" y="1214034"/>
              <a:chExt cx="3205796" cy="3205796"/>
            </a:xfrm>
            <a:effectLst>
              <a:glow rad="88900">
                <a:srgbClr val="14D1CA">
                  <a:alpha val="56000"/>
                </a:srgbClr>
              </a:glow>
            </a:effectLst>
          </p:grpSpPr>
          <p:sp>
            <p:nvSpPr>
              <p:cNvPr id="19" name="任意多边形: 形状 18"/>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23" name="组合 22"/>
          <p:cNvGrpSpPr/>
          <p:nvPr/>
        </p:nvGrpSpPr>
        <p:grpSpPr>
          <a:xfrm>
            <a:off x="1127447" y="107269"/>
            <a:ext cx="4560265" cy="769441"/>
            <a:chOff x="1726174" y="403715"/>
            <a:chExt cx="4560265" cy="769441"/>
          </a:xfrm>
        </p:grpSpPr>
        <p:sp>
          <p:nvSpPr>
            <p:cNvPr id="4" name="文本框 3"/>
            <p:cNvSpPr txBox="1"/>
            <p:nvPr/>
          </p:nvSpPr>
          <p:spPr>
            <a:xfrm>
              <a:off x="2495805" y="516209"/>
              <a:ext cx="3790634" cy="584775"/>
            </a:xfrm>
            <a:prstGeom prst="rect">
              <a:avLst/>
            </a:prstGeom>
            <a:noFill/>
          </p:spPr>
          <p:txBody>
            <a:bodyPr wrap="square" rtlCol="0">
              <a:spAutoFit/>
            </a:bodyPr>
            <a:lstStyle/>
            <a:p>
              <a:r>
                <a:rPr lang="en-US" altLang="zh-CN" sz="3200" dirty="0">
                  <a:solidFill>
                    <a:srgbClr val="14D1CA"/>
                  </a:solidFill>
                  <a:latin typeface="微软雅黑" panose="020B0503020204020204" pitchFamily="34" charset="-122"/>
                  <a:ea typeface="微软雅黑" panose="020B0503020204020204" pitchFamily="34" charset="-122"/>
                </a:rPr>
                <a:t>Dot Matrix Screen</a:t>
              </a:r>
              <a:endParaRPr lang="zh-CN" altLang="en-US" sz="3200" dirty="0">
                <a:solidFill>
                  <a:srgbClr val="14D1C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726174" y="403715"/>
              <a:ext cx="960340"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04</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5807968" y="261376"/>
            <a:ext cx="5979298" cy="520976"/>
          </a:xfrm>
          <a:prstGeom prst="rect">
            <a:avLst/>
          </a:prstGeom>
          <a:noFill/>
        </p:spPr>
        <p:txBody>
          <a:bodyPr wrap="square" rtlCol="0">
            <a:spAutoFit/>
          </a:bodyPr>
          <a:lstStyle/>
          <a:p>
            <a:pPr algn="just">
              <a:lnSpc>
                <a:spcPct val="156000"/>
              </a:lnSpc>
              <a:spcBef>
                <a:spcPts val="1400"/>
              </a:spcBef>
              <a:spcAft>
                <a:spcPts val="1450"/>
              </a:spcAft>
            </a:pPr>
            <a:r>
              <a:rPr lang="en-US" altLang="zh-CN" sz="2000" b="0" kern="100" dirty="0">
                <a:solidFill>
                  <a:schemeClr val="bg1"/>
                </a:solidFill>
                <a:effectLst/>
                <a:latin typeface="等线" panose="02010600030101010101" pitchFamily="2" charset="-122"/>
                <a:ea typeface="等线 Light" panose="02010600030101010101" pitchFamily="2" charset="-122"/>
                <a:cs typeface="Times New Roman" panose="02020603050405020304" pitchFamily="18" charset="0"/>
              </a:rPr>
              <a:t>Time display</a:t>
            </a:r>
            <a:endParaRPr lang="zh-CN" altLang="zh-CN" sz="2000" b="1" kern="100" dirty="0">
              <a:solidFill>
                <a:schemeClr val="bg1"/>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6" name="矩形 35"/>
          <p:cNvSpPr/>
          <p:nvPr/>
        </p:nvSpPr>
        <p:spPr>
          <a:xfrm>
            <a:off x="476309" y="1317140"/>
            <a:ext cx="11408842" cy="5012715"/>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44662" y="1666918"/>
            <a:ext cx="11305149" cy="4524315"/>
          </a:xfrm>
          <a:prstGeom prst="rect">
            <a:avLst/>
          </a:prstGeom>
          <a:noFill/>
        </p:spPr>
        <p:txBody>
          <a:bodyPr wrap="square" rtlCol="0">
            <a:spAutoFit/>
          </a:bodyPr>
          <a:lstStyle/>
          <a:p>
            <a:pPr marL="228600" indent="266700" algn="just"/>
            <a:r>
              <a:rPr lang="en-US" altLang="zh-CN" sz="1800" b="1" kern="100" dirty="0">
                <a:solidFill>
                  <a:srgbClr val="14D1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Max7219 control mode</a:t>
            </a:r>
            <a:r>
              <a:rPr lang="en-US" altLang="zh-CN" sz="1800" b="1"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SPI sends 16bit at a time, that is, 2 bytes = address + data. Addresses represent different functions, and data represents parameters you want to set. According to the need to directly to the address table, and then according to the address function set data. The initial power-on is shutdown mode (table2 register table is the address).</a:t>
            </a:r>
            <a:endParaRPr lang="zh-CN" altLang="zh-CN" sz="1800"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228600" indent="266700" algn="just"/>
            <a:r>
              <a:rPr lang="en-US" altLang="zh-CN" sz="1800" b="1" kern="100" dirty="0">
                <a:solidFill>
                  <a:srgbClr val="14D1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Control an LED lattice (total cathode), </a:t>
            </a:r>
            <a:r>
              <a:rPr lang="en-US" altLang="zh-CN" sz="1800"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dig0-DIG7 these eight pins need to be connected to the lattice of 8 cathode pins, the general chip DI0 pin is connected to the lattice of the first line of cathode pins, DIG1 is connected to the lattice of the second line of cathode pins...And so on. The SEGDP pin is connected to the first pin (high first) on the left of the lattice anode, and the SEGA-SEGG pin is connected to the lower seven pins on the back. So to make line 3 fully lit, write a number to address Digit2, this number is 0xFF(11111111b), then the DIG2 pin is pulled down, SEGDP, SEGA-SEGG are both high, and line 3 is fully lit. </a:t>
            </a:r>
            <a:r>
              <a:rPr lang="en-US" altLang="zh-CN" sz="1800" b="1" kern="100" dirty="0">
                <a:solidFill>
                  <a:srgbClr val="14D1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It is worth mentioning </a:t>
            </a:r>
            <a:r>
              <a:rPr lang="en-US" altLang="zh-CN" sz="1800"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that when controlling the dot matrix, you need to set the chip to work in non-decoding mode, so that the data you write to digit0-DIGIT7 address is the LED bit lit in the corresponding position of your corresponding line. For example, if the data part is 0x00, a line is off and a line 0xFF is on.</a:t>
            </a:r>
            <a:endParaRPr lang="zh-CN" altLang="zh-CN" sz="1800"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228600" indent="266700" algn="just"/>
            <a:r>
              <a:rPr lang="en-US" altLang="zh-CN" sz="1800"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The implementation step is, which point to control the digital tube address + want to display the data (can be set by decode mode BCD decode or not decode).</a:t>
            </a:r>
            <a:endParaRPr lang="zh-CN" altLang="zh-CN" sz="1800"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半闭框 25">
            <a:extLst>
              <a:ext uri="{FF2B5EF4-FFF2-40B4-BE49-F238E27FC236}">
                <a16:creationId xmlns:a16="http://schemas.microsoft.com/office/drawing/2014/main" id="{BC5C677D-F067-443C-81F2-5C3989C74FEA}"/>
              </a:ext>
            </a:extLst>
          </p:cNvPr>
          <p:cNvSpPr/>
          <p:nvPr/>
        </p:nvSpPr>
        <p:spPr>
          <a:xfrm rot="16200000">
            <a:off x="144987" y="5762568"/>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半闭框 26">
            <a:extLst>
              <a:ext uri="{FF2B5EF4-FFF2-40B4-BE49-F238E27FC236}">
                <a16:creationId xmlns:a16="http://schemas.microsoft.com/office/drawing/2014/main" id="{18847DEB-1225-448D-BAD9-3D98F3492E21}"/>
              </a:ext>
            </a:extLst>
          </p:cNvPr>
          <p:cNvSpPr/>
          <p:nvPr/>
        </p:nvSpPr>
        <p:spPr>
          <a:xfrm rot="5400000">
            <a:off x="11243997" y="1027097"/>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1BC47726-88CA-4B20-A993-C7A1E575CA56}"/>
              </a:ext>
            </a:extLst>
          </p:cNvPr>
          <p:cNvGrpSpPr/>
          <p:nvPr/>
        </p:nvGrpSpPr>
        <p:grpSpPr>
          <a:xfrm>
            <a:off x="4223792" y="-2680681"/>
            <a:ext cx="2614601" cy="2665621"/>
            <a:chOff x="3665010" y="1214034"/>
            <a:chExt cx="3205796" cy="3205796"/>
          </a:xfrm>
          <a:effectLst>
            <a:glow rad="88900">
              <a:srgbClr val="14D1CA">
                <a:alpha val="56000"/>
              </a:srgbClr>
            </a:glow>
          </a:effectLst>
        </p:grpSpPr>
        <p:sp>
          <p:nvSpPr>
            <p:cNvPr id="24" name="任意多边形: 形状 23">
              <a:extLst>
                <a:ext uri="{FF2B5EF4-FFF2-40B4-BE49-F238E27FC236}">
                  <a16:creationId xmlns:a16="http://schemas.microsoft.com/office/drawing/2014/main" id="{F3243CD7-15F6-4A9D-B423-F81C42AB21E0}"/>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9EA3A62E-CCC6-4833-B308-8E94B6690133}"/>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8" name="组合 27">
            <a:extLst>
              <a:ext uri="{FF2B5EF4-FFF2-40B4-BE49-F238E27FC236}">
                <a16:creationId xmlns:a16="http://schemas.microsoft.com/office/drawing/2014/main" id="{FF492109-9B36-437F-A88D-3F624E48099C}"/>
              </a:ext>
            </a:extLst>
          </p:cNvPr>
          <p:cNvGrpSpPr/>
          <p:nvPr/>
        </p:nvGrpSpPr>
        <p:grpSpPr>
          <a:xfrm>
            <a:off x="-2368871" y="3429000"/>
            <a:ext cx="1758979" cy="1800200"/>
            <a:chOff x="3665010" y="1214034"/>
            <a:chExt cx="3205796" cy="3205796"/>
          </a:xfrm>
          <a:effectLst>
            <a:glow rad="88900">
              <a:srgbClr val="14D1CA">
                <a:alpha val="56000"/>
              </a:srgbClr>
            </a:glow>
          </a:effectLst>
        </p:grpSpPr>
        <p:sp>
          <p:nvSpPr>
            <p:cNvPr id="30" name="任意多边形: 形状 29">
              <a:extLst>
                <a:ext uri="{FF2B5EF4-FFF2-40B4-BE49-F238E27FC236}">
                  <a16:creationId xmlns:a16="http://schemas.microsoft.com/office/drawing/2014/main" id="{8061D249-11EE-4471-8CF0-4028AE3855DB}"/>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a:extLst>
                <a:ext uri="{FF2B5EF4-FFF2-40B4-BE49-F238E27FC236}">
                  <a16:creationId xmlns:a16="http://schemas.microsoft.com/office/drawing/2014/main" id="{7D57F9D8-CB3C-449E-8B16-0C991C89DB7A}"/>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2" name="组合 31">
            <a:extLst>
              <a:ext uri="{FF2B5EF4-FFF2-40B4-BE49-F238E27FC236}">
                <a16:creationId xmlns:a16="http://schemas.microsoft.com/office/drawing/2014/main" id="{5F27FB95-3EDC-4858-AFE4-7B8DBD0FB711}"/>
              </a:ext>
            </a:extLst>
          </p:cNvPr>
          <p:cNvGrpSpPr/>
          <p:nvPr/>
        </p:nvGrpSpPr>
        <p:grpSpPr>
          <a:xfrm>
            <a:off x="12864752" y="4905963"/>
            <a:ext cx="1152128" cy="1130740"/>
            <a:chOff x="3665010" y="1214034"/>
            <a:chExt cx="3205796" cy="3205796"/>
          </a:xfrm>
          <a:effectLst>
            <a:glow rad="88900">
              <a:srgbClr val="14D1CA">
                <a:alpha val="56000"/>
              </a:srgbClr>
            </a:glow>
          </a:effectLst>
        </p:grpSpPr>
        <p:sp>
          <p:nvSpPr>
            <p:cNvPr id="33" name="任意多边形: 形状 32">
              <a:extLst>
                <a:ext uri="{FF2B5EF4-FFF2-40B4-BE49-F238E27FC236}">
                  <a16:creationId xmlns:a16="http://schemas.microsoft.com/office/drawing/2014/main" id="{42E411EF-F4E6-4C4F-81B1-288A55E6E5AF}"/>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a:extLst>
                <a:ext uri="{FF2B5EF4-FFF2-40B4-BE49-F238E27FC236}">
                  <a16:creationId xmlns:a16="http://schemas.microsoft.com/office/drawing/2014/main" id="{D93A0E3C-0AF1-4D91-AF69-9DC2AE4CE1C8}"/>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2" name="图片 1">
            <a:extLst>
              <a:ext uri="{FF2B5EF4-FFF2-40B4-BE49-F238E27FC236}">
                <a16:creationId xmlns:a16="http://schemas.microsoft.com/office/drawing/2014/main" id="{951D4B63-831F-44B8-A7AD-C3707D21D9B1}"/>
              </a:ext>
            </a:extLst>
          </p:cNvPr>
          <p:cNvPicPr>
            <a:picLocks noChangeAspect="1"/>
          </p:cNvPicPr>
          <p:nvPr/>
        </p:nvPicPr>
        <p:blipFill rotWithShape="1">
          <a:blip r:embed="rId3"/>
          <a:srcRect t="11005" b="20084"/>
          <a:stretch/>
        </p:blipFill>
        <p:spPr>
          <a:xfrm>
            <a:off x="7361969" y="136705"/>
            <a:ext cx="3468385" cy="10662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71BEA142-F2A0-4460-A85E-76569E0862FC}"/>
              </a:ext>
            </a:extLst>
          </p:cNvPr>
          <p:cNvGrpSpPr/>
          <p:nvPr/>
        </p:nvGrpSpPr>
        <p:grpSpPr>
          <a:xfrm>
            <a:off x="9042949" y="4081884"/>
            <a:ext cx="2614601" cy="2665621"/>
            <a:chOff x="3665010" y="1214034"/>
            <a:chExt cx="3205796" cy="3205796"/>
          </a:xfrm>
          <a:effectLst>
            <a:glow rad="88900">
              <a:srgbClr val="14D1CA">
                <a:alpha val="56000"/>
              </a:srgbClr>
            </a:glow>
          </a:effectLst>
        </p:grpSpPr>
        <p:sp>
          <p:nvSpPr>
            <p:cNvPr id="25" name="任意多边形: 形状 24">
              <a:extLst>
                <a:ext uri="{FF2B5EF4-FFF2-40B4-BE49-F238E27FC236}">
                  <a16:creationId xmlns:a16="http://schemas.microsoft.com/office/drawing/2014/main" id="{1B8EABDD-2FED-4FEA-B70F-88C5F7F7F0E5}"/>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A1C29EE0-C39E-42F9-B1E9-B3E77866CA95}"/>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7" name="组合 26">
            <a:extLst>
              <a:ext uri="{FF2B5EF4-FFF2-40B4-BE49-F238E27FC236}">
                <a16:creationId xmlns:a16="http://schemas.microsoft.com/office/drawing/2014/main" id="{927DE37A-B66D-4E46-ADA7-BF147D8083CF}"/>
              </a:ext>
            </a:extLst>
          </p:cNvPr>
          <p:cNvGrpSpPr/>
          <p:nvPr/>
        </p:nvGrpSpPr>
        <p:grpSpPr>
          <a:xfrm>
            <a:off x="1263355" y="3247699"/>
            <a:ext cx="1758979" cy="1800200"/>
            <a:chOff x="3665010" y="1214034"/>
            <a:chExt cx="3205796" cy="3205796"/>
          </a:xfrm>
          <a:effectLst>
            <a:glow rad="88900">
              <a:srgbClr val="14D1CA">
                <a:alpha val="56000"/>
              </a:srgbClr>
            </a:glow>
          </a:effectLst>
        </p:grpSpPr>
        <p:sp>
          <p:nvSpPr>
            <p:cNvPr id="28" name="任意多边形: 形状 27">
              <a:extLst>
                <a:ext uri="{FF2B5EF4-FFF2-40B4-BE49-F238E27FC236}">
                  <a16:creationId xmlns:a16="http://schemas.microsoft.com/office/drawing/2014/main" id="{6DD85344-657F-4C39-A452-084E6A3EC765}"/>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a:extLst>
                <a:ext uri="{FF2B5EF4-FFF2-40B4-BE49-F238E27FC236}">
                  <a16:creationId xmlns:a16="http://schemas.microsoft.com/office/drawing/2014/main" id="{56FFE29B-2E5F-46B1-8089-857EB6DC09A8}"/>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 name="组合 4">
            <a:extLst>
              <a:ext uri="{FF2B5EF4-FFF2-40B4-BE49-F238E27FC236}">
                <a16:creationId xmlns:a16="http://schemas.microsoft.com/office/drawing/2014/main" id="{AA4132A1-1703-44EC-84FE-4A0DE5FFDDF1}"/>
              </a:ext>
            </a:extLst>
          </p:cNvPr>
          <p:cNvGrpSpPr/>
          <p:nvPr/>
        </p:nvGrpSpPr>
        <p:grpSpPr>
          <a:xfrm>
            <a:off x="122367" y="136705"/>
            <a:ext cx="1005081" cy="916031"/>
            <a:chOff x="407876" y="268616"/>
            <a:chExt cx="1172196" cy="1042012"/>
          </a:xfrm>
        </p:grpSpPr>
        <p:grpSp>
          <p:nvGrpSpPr>
            <p:cNvPr id="15" name="组合 14"/>
            <p:cNvGrpSpPr/>
            <p:nvPr/>
          </p:nvGrpSpPr>
          <p:grpSpPr>
            <a:xfrm>
              <a:off x="407876" y="268616"/>
              <a:ext cx="792088" cy="792088"/>
              <a:chOff x="3665010" y="1214034"/>
              <a:chExt cx="3205796" cy="3205796"/>
            </a:xfrm>
            <a:effectLst>
              <a:glow rad="88900">
                <a:srgbClr val="14D1CA">
                  <a:alpha val="56000"/>
                </a:srgbClr>
              </a:glow>
            </a:effectLst>
          </p:grpSpPr>
          <p:sp>
            <p:nvSpPr>
              <p:cNvPr id="16" name="任意多边形: 形状 15"/>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8" name="组合 17"/>
            <p:cNvGrpSpPr/>
            <p:nvPr/>
          </p:nvGrpSpPr>
          <p:grpSpPr>
            <a:xfrm>
              <a:off x="1034148" y="764704"/>
              <a:ext cx="545924" cy="545924"/>
              <a:chOff x="3665010" y="1214034"/>
              <a:chExt cx="3205796" cy="3205796"/>
            </a:xfrm>
            <a:effectLst>
              <a:glow rad="88900">
                <a:srgbClr val="14D1CA">
                  <a:alpha val="56000"/>
                </a:srgbClr>
              </a:glow>
            </a:effectLst>
          </p:grpSpPr>
          <p:sp>
            <p:nvSpPr>
              <p:cNvPr id="19" name="任意多边形: 形状 18"/>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23" name="组合 22"/>
          <p:cNvGrpSpPr/>
          <p:nvPr/>
        </p:nvGrpSpPr>
        <p:grpSpPr>
          <a:xfrm>
            <a:off x="1127447" y="107269"/>
            <a:ext cx="4630355" cy="769441"/>
            <a:chOff x="1726174" y="403715"/>
            <a:chExt cx="4630355" cy="769441"/>
          </a:xfrm>
        </p:grpSpPr>
        <p:sp>
          <p:nvSpPr>
            <p:cNvPr id="4" name="文本框 3"/>
            <p:cNvSpPr txBox="1"/>
            <p:nvPr/>
          </p:nvSpPr>
          <p:spPr>
            <a:xfrm>
              <a:off x="2565895" y="507706"/>
              <a:ext cx="3790634" cy="584775"/>
            </a:xfrm>
            <a:prstGeom prst="rect">
              <a:avLst/>
            </a:prstGeom>
            <a:noFill/>
          </p:spPr>
          <p:txBody>
            <a:bodyPr wrap="square" rtlCol="0">
              <a:spAutoFit/>
            </a:bodyPr>
            <a:lstStyle/>
            <a:p>
              <a:r>
                <a:rPr lang="en-US" altLang="zh-CN" sz="3200" dirty="0">
                  <a:solidFill>
                    <a:srgbClr val="14D1CA"/>
                  </a:solidFill>
                  <a:latin typeface="微软雅黑" panose="020B0503020204020204" pitchFamily="34" charset="-122"/>
                  <a:ea typeface="微软雅黑" panose="020B0503020204020204" pitchFamily="34" charset="-122"/>
                </a:rPr>
                <a:t>Dot Matrix Screen</a:t>
              </a:r>
              <a:endParaRPr lang="zh-CN" altLang="en-US" sz="3200" dirty="0">
                <a:solidFill>
                  <a:srgbClr val="14D1C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726174" y="403715"/>
              <a:ext cx="960340"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04</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5932701" y="220212"/>
            <a:ext cx="5979298" cy="520976"/>
          </a:xfrm>
          <a:prstGeom prst="rect">
            <a:avLst/>
          </a:prstGeom>
          <a:noFill/>
        </p:spPr>
        <p:txBody>
          <a:bodyPr wrap="square" rtlCol="0">
            <a:spAutoFit/>
          </a:bodyPr>
          <a:lstStyle/>
          <a:p>
            <a:pPr algn="just">
              <a:lnSpc>
                <a:spcPct val="156000"/>
              </a:lnSpc>
              <a:spcBef>
                <a:spcPts val="1400"/>
              </a:spcBef>
              <a:spcAft>
                <a:spcPts val="1450"/>
              </a:spcAft>
            </a:pPr>
            <a:r>
              <a:rPr lang="en-US" altLang="zh-CN" sz="2000" b="0" kern="100" dirty="0">
                <a:solidFill>
                  <a:schemeClr val="bg1"/>
                </a:solidFill>
                <a:effectLst/>
                <a:latin typeface="等线" panose="02010600030101010101" pitchFamily="2" charset="-122"/>
                <a:ea typeface="等线 Light" panose="02010600030101010101" pitchFamily="2" charset="-122"/>
                <a:cs typeface="Times New Roman" panose="02020603050405020304" pitchFamily="18" charset="0"/>
              </a:rPr>
              <a:t>Time display</a:t>
            </a:r>
            <a:endParaRPr lang="zh-CN" altLang="zh-CN" sz="2000" b="1" kern="100" dirty="0">
              <a:solidFill>
                <a:schemeClr val="bg1"/>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6" name="矩形 35"/>
          <p:cNvSpPr/>
          <p:nvPr/>
        </p:nvSpPr>
        <p:spPr>
          <a:xfrm>
            <a:off x="122367" y="1138875"/>
            <a:ext cx="11950297" cy="2002093"/>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9336" y="1138875"/>
            <a:ext cx="11950297" cy="1846659"/>
          </a:xfrm>
          <a:prstGeom prst="rect">
            <a:avLst/>
          </a:prstGeom>
          <a:noFill/>
        </p:spPr>
        <p:txBody>
          <a:bodyPr wrap="square" rtlCol="0">
            <a:spAutoFit/>
          </a:bodyPr>
          <a:lstStyle/>
          <a:p>
            <a:pPr lvl="0" algn="just"/>
            <a:r>
              <a:rPr lang="en-US" altLang="zh-CN" sz="24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2 </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Configure STM32 parameters</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228600" indent="266700" algn="just"/>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STM32 project is directly generated with STM32CubeMX, configure the RCC clock above, in order to display a variety of characters, so you need a character modeling software to generate the corresponding character logic code, the code is consistent with the logical position and logic level of LED lights. We use PCtoLCD2002 perfect version of the character mold software. Copy and paste the resulting character encoding into a static array variable in the program file, passing the variable into the display function as a parameter when used.</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1" name="图片 30" descr="图形用户界面, 应用程序&#10;&#10;描述已自动生成">
            <a:extLst>
              <a:ext uri="{FF2B5EF4-FFF2-40B4-BE49-F238E27FC236}">
                <a16:creationId xmlns:a16="http://schemas.microsoft.com/office/drawing/2014/main" id="{8450AF05-A35A-41B4-9EAF-4F7D7106BB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637"/>
          <a:stretch/>
        </p:blipFill>
        <p:spPr bwMode="auto">
          <a:xfrm>
            <a:off x="2649127" y="3247699"/>
            <a:ext cx="6393822" cy="3393075"/>
          </a:xfrm>
          <a:prstGeom prst="rect">
            <a:avLst/>
          </a:prstGeom>
          <a:ln>
            <a:noFill/>
          </a:ln>
          <a:extLst>
            <a:ext uri="{53640926-AAD7-44D8-BBD7-CCE9431645EC}">
              <a14:shadowObscured xmlns:a14="http://schemas.microsoft.com/office/drawing/2010/main"/>
            </a:ext>
          </a:extLst>
        </p:spPr>
      </p:pic>
      <p:grpSp>
        <p:nvGrpSpPr>
          <p:cNvPr id="32" name="组合 31">
            <a:extLst>
              <a:ext uri="{FF2B5EF4-FFF2-40B4-BE49-F238E27FC236}">
                <a16:creationId xmlns:a16="http://schemas.microsoft.com/office/drawing/2014/main" id="{F8048D40-CAD8-413F-A6BA-D9407AFCD02E}"/>
              </a:ext>
            </a:extLst>
          </p:cNvPr>
          <p:cNvGrpSpPr/>
          <p:nvPr/>
        </p:nvGrpSpPr>
        <p:grpSpPr>
          <a:xfrm>
            <a:off x="7908438" y="156413"/>
            <a:ext cx="1152128" cy="1130740"/>
            <a:chOff x="3665010" y="1214034"/>
            <a:chExt cx="3205796" cy="3205796"/>
          </a:xfrm>
          <a:effectLst>
            <a:glow rad="88900">
              <a:srgbClr val="14D1CA">
                <a:alpha val="56000"/>
              </a:srgbClr>
            </a:glow>
          </a:effectLst>
        </p:grpSpPr>
        <p:sp>
          <p:nvSpPr>
            <p:cNvPr id="33" name="任意多边形: 形状 32">
              <a:extLst>
                <a:ext uri="{FF2B5EF4-FFF2-40B4-BE49-F238E27FC236}">
                  <a16:creationId xmlns:a16="http://schemas.microsoft.com/office/drawing/2014/main" id="{6A16D9E3-1DC4-4DAB-AC56-A71A121AC253}"/>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a:extLst>
                <a:ext uri="{FF2B5EF4-FFF2-40B4-BE49-F238E27FC236}">
                  <a16:creationId xmlns:a16="http://schemas.microsoft.com/office/drawing/2014/main" id="{F6500685-A9E1-434C-AA45-2BA33D58F7CE}"/>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956453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127447" y="107269"/>
            <a:ext cx="4565740" cy="769441"/>
            <a:chOff x="1726174" y="403715"/>
            <a:chExt cx="4565740" cy="769441"/>
          </a:xfrm>
        </p:grpSpPr>
        <p:sp>
          <p:nvSpPr>
            <p:cNvPr id="4" name="文本框 3"/>
            <p:cNvSpPr txBox="1"/>
            <p:nvPr/>
          </p:nvSpPr>
          <p:spPr>
            <a:xfrm>
              <a:off x="2501280" y="512905"/>
              <a:ext cx="3790634" cy="584775"/>
            </a:xfrm>
            <a:prstGeom prst="rect">
              <a:avLst/>
            </a:prstGeom>
            <a:noFill/>
          </p:spPr>
          <p:txBody>
            <a:bodyPr wrap="square" rtlCol="0">
              <a:spAutoFit/>
            </a:bodyPr>
            <a:lstStyle/>
            <a:p>
              <a:r>
                <a:rPr lang="en-US" altLang="zh-CN" sz="3200" dirty="0">
                  <a:solidFill>
                    <a:srgbClr val="14D1CA"/>
                  </a:solidFill>
                  <a:latin typeface="微软雅黑" panose="020B0503020204020204" pitchFamily="34" charset="-122"/>
                  <a:ea typeface="微软雅黑" panose="020B0503020204020204" pitchFamily="34" charset="-122"/>
                </a:rPr>
                <a:t>OLED Screen</a:t>
              </a:r>
              <a:endParaRPr lang="zh-CN" altLang="en-US" sz="3200" dirty="0">
                <a:solidFill>
                  <a:srgbClr val="14D1C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726174" y="403715"/>
              <a:ext cx="960340"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04</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4511824" y="265897"/>
            <a:ext cx="5979298" cy="1324978"/>
          </a:xfrm>
          <a:prstGeom prst="rect">
            <a:avLst/>
          </a:prstGeom>
          <a:noFill/>
        </p:spPr>
        <p:txBody>
          <a:bodyPr wrap="square" rtlCol="0">
            <a:spAutoFit/>
          </a:bodyPr>
          <a:lstStyle/>
          <a:p>
            <a:pPr algn="just">
              <a:lnSpc>
                <a:spcPct val="156000"/>
              </a:lnSpc>
              <a:spcBef>
                <a:spcPts val="1400"/>
              </a:spcBef>
              <a:spcAft>
                <a:spcPts val="1450"/>
              </a:spcAft>
            </a:pP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Display sensor data</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6000"/>
              </a:lnSpc>
              <a:spcBef>
                <a:spcPts val="1400"/>
              </a:spcBef>
              <a:spcAft>
                <a:spcPts val="1450"/>
              </a:spcAft>
            </a:pPr>
            <a:endParaRPr lang="zh-CN" altLang="zh-CN" sz="2000" b="1" kern="100" dirty="0">
              <a:solidFill>
                <a:schemeClr val="bg1"/>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6" name="矩形 35"/>
          <p:cNvSpPr/>
          <p:nvPr/>
        </p:nvSpPr>
        <p:spPr>
          <a:xfrm>
            <a:off x="122367" y="1138876"/>
            <a:ext cx="11950297" cy="888110"/>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07368" y="1145928"/>
            <a:ext cx="11950297" cy="861774"/>
          </a:xfrm>
          <a:prstGeom prst="rect">
            <a:avLst/>
          </a:prstGeom>
          <a:noFill/>
        </p:spPr>
        <p:txBody>
          <a:bodyPr wrap="square" rtlCol="0">
            <a:spAutoFit/>
          </a:bodyPr>
          <a:lstStyle/>
          <a:p>
            <a:pPr lvl="0" algn="just"/>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SSD1306 Writes data</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dirty="0">
                <a:solidFill>
                  <a:schemeClr val="bg1"/>
                </a:solidFill>
                <a:effectLst/>
                <a:latin typeface="等线" panose="02010600030101010101" pitchFamily="2" charset="-122"/>
                <a:cs typeface="Times New Roman" panose="02020603050405020304" pitchFamily="18" charset="0"/>
              </a:rPr>
              <a:t>The SSD1306 MCU interface contains 8 data pins and 5 control pins. The following table summarizes pin assignments for different interface modes. Different MCU modes can be set through the hardware selection on the BS [2:0] pins.</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5" name="图片 34" descr="在这里插入图片描述">
            <a:extLst>
              <a:ext uri="{FF2B5EF4-FFF2-40B4-BE49-F238E27FC236}">
                <a16:creationId xmlns:a16="http://schemas.microsoft.com/office/drawing/2014/main" id="{4765188C-CF4D-4723-8962-C6222E8C7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8563" y="2114071"/>
            <a:ext cx="8295709" cy="1761731"/>
          </a:xfrm>
          <a:prstGeom prst="rect">
            <a:avLst/>
          </a:prstGeom>
          <a:noFill/>
          <a:ln>
            <a:noFill/>
          </a:ln>
        </p:spPr>
      </p:pic>
      <p:sp>
        <p:nvSpPr>
          <p:cNvPr id="7" name="文本框 6">
            <a:extLst>
              <a:ext uri="{FF2B5EF4-FFF2-40B4-BE49-F238E27FC236}">
                <a16:creationId xmlns:a16="http://schemas.microsoft.com/office/drawing/2014/main" id="{1B181518-088B-4A90-80B0-8DD8B4C8BA48}"/>
              </a:ext>
            </a:extLst>
          </p:cNvPr>
          <p:cNvSpPr txBox="1"/>
          <p:nvPr/>
        </p:nvSpPr>
        <p:spPr>
          <a:xfrm>
            <a:off x="-13841" y="3966311"/>
            <a:ext cx="9324112" cy="3385542"/>
          </a:xfrm>
          <a:prstGeom prst="rect">
            <a:avLst/>
          </a:prstGeom>
          <a:noFill/>
        </p:spPr>
        <p:txBody>
          <a:bodyPr wrap="square" rtlCol="0">
            <a:spAutoFit/>
          </a:bodyPr>
          <a:lstStyle/>
          <a:p>
            <a:r>
              <a:rPr lang="en-US" altLang="zh-CN" sz="18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Write mod</a:t>
            </a:r>
            <a:r>
              <a:rPr lang="en-US" altLang="zh-CN" sz="16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e</a:t>
            </a:r>
          </a:p>
          <a:p>
            <a:pPr marL="449580" algn="just"/>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a:t>
            </a:r>
            <a:r>
              <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The first is the initial state</a:t>
            </a:r>
            <a:r>
              <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p>
          <a:p>
            <a:pPr marL="449580" algn="just"/>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a:t>
            </a:r>
            <a:r>
              <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sent from the machine address: 0 x78 | (W/R), write to 0, read 1;</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449580" algn="just"/>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3</a:t>
            </a:r>
            <a:r>
              <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Waiting for a response;</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449580" algn="just"/>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4</a:t>
            </a:r>
            <a:r>
              <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Send control code: write data is 0x40, write command is 0x00;</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449580" algn="just"/>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5) Waiting for a response;</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449580" algn="just"/>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6</a:t>
            </a:r>
            <a:r>
              <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Send data values or command values;</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449580" algn="just"/>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7</a:t>
            </a:r>
            <a:r>
              <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Waiting for a response;</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449580" algn="just"/>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8</a:t>
            </a:r>
            <a:r>
              <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End state.</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449580" algn="just"/>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We also need to use the font conversion tool to generate </a:t>
            </a:r>
          </a:p>
          <a:p>
            <a:pPr marL="449580" algn="just"/>
            <a:r>
              <a:rPr lang="en-US"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the corresponding character logic encoding</a:t>
            </a:r>
            <a:endParaRPr lang="zh-CN" altLang="zh-CN" sz="1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dirty="0">
              <a:solidFill>
                <a:schemeClr val="bg1"/>
              </a:solidFill>
              <a:effectLst/>
              <a:latin typeface="等线" panose="02010600030101010101" pitchFamily="2" charset="-122"/>
              <a:cs typeface="Times New Roman" panose="02020603050405020304" pitchFamily="18" charset="0"/>
            </a:endParaRPr>
          </a:p>
          <a:p>
            <a:endParaRPr lang="zh-CN" altLang="en-US" dirty="0">
              <a:solidFill>
                <a:schemeClr val="bg1"/>
              </a:solidFill>
            </a:endParaRPr>
          </a:p>
        </p:txBody>
      </p:sp>
      <p:sp>
        <p:nvSpPr>
          <p:cNvPr id="40" name="矩形 39">
            <a:extLst>
              <a:ext uri="{FF2B5EF4-FFF2-40B4-BE49-F238E27FC236}">
                <a16:creationId xmlns:a16="http://schemas.microsoft.com/office/drawing/2014/main" id="{5D7B69A2-3D5F-422F-9773-B42CA460B1A1}"/>
              </a:ext>
            </a:extLst>
          </p:cNvPr>
          <p:cNvSpPr/>
          <p:nvPr/>
        </p:nvSpPr>
        <p:spPr>
          <a:xfrm>
            <a:off x="119335" y="4008926"/>
            <a:ext cx="6264697" cy="2741805"/>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图示&#10;&#10;描述已自动生成">
            <a:extLst>
              <a:ext uri="{FF2B5EF4-FFF2-40B4-BE49-F238E27FC236}">
                <a16:creationId xmlns:a16="http://schemas.microsoft.com/office/drawing/2014/main" id="{4C2FDE27-2BAF-43C7-BAA4-1D8CCB6C77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7711" y="4305247"/>
            <a:ext cx="4104456" cy="2149162"/>
          </a:xfrm>
          <a:prstGeom prst="rect">
            <a:avLst/>
          </a:prstGeom>
          <a:noFill/>
          <a:ln>
            <a:noFill/>
          </a:ln>
        </p:spPr>
      </p:pic>
      <p:sp>
        <p:nvSpPr>
          <p:cNvPr id="42" name="半闭框 41">
            <a:extLst>
              <a:ext uri="{FF2B5EF4-FFF2-40B4-BE49-F238E27FC236}">
                <a16:creationId xmlns:a16="http://schemas.microsoft.com/office/drawing/2014/main" id="{F2ABAF35-ACCD-45C5-AB37-16DA13DF8493}"/>
              </a:ext>
            </a:extLst>
          </p:cNvPr>
          <p:cNvSpPr/>
          <p:nvPr/>
        </p:nvSpPr>
        <p:spPr>
          <a:xfrm rot="10800000">
            <a:off x="10800491" y="5972574"/>
            <a:ext cx="630748" cy="726766"/>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半闭框 42">
            <a:extLst>
              <a:ext uri="{FF2B5EF4-FFF2-40B4-BE49-F238E27FC236}">
                <a16:creationId xmlns:a16="http://schemas.microsoft.com/office/drawing/2014/main" id="{76BC86D0-508A-45A6-BA68-84B37C0B46B9}"/>
              </a:ext>
            </a:extLst>
          </p:cNvPr>
          <p:cNvSpPr/>
          <p:nvPr/>
        </p:nvSpPr>
        <p:spPr>
          <a:xfrm>
            <a:off x="6881441" y="4077072"/>
            <a:ext cx="630748" cy="726766"/>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6795B0C4-1A83-4468-89C0-DFF5875BEDBF}"/>
              </a:ext>
            </a:extLst>
          </p:cNvPr>
          <p:cNvGrpSpPr/>
          <p:nvPr/>
        </p:nvGrpSpPr>
        <p:grpSpPr>
          <a:xfrm>
            <a:off x="79335" y="18379"/>
            <a:ext cx="803953" cy="769441"/>
            <a:chOff x="3665010" y="1214034"/>
            <a:chExt cx="3205796" cy="3205796"/>
          </a:xfrm>
          <a:effectLst>
            <a:glow rad="88900">
              <a:srgbClr val="14D1CA">
                <a:alpha val="56000"/>
              </a:srgbClr>
            </a:glow>
          </a:effectLst>
        </p:grpSpPr>
        <p:sp>
          <p:nvSpPr>
            <p:cNvPr id="24" name="任意多边形: 形状 23">
              <a:extLst>
                <a:ext uri="{FF2B5EF4-FFF2-40B4-BE49-F238E27FC236}">
                  <a16:creationId xmlns:a16="http://schemas.microsoft.com/office/drawing/2014/main" id="{31BEC59A-0706-404B-9C63-D70EE946D630}"/>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5F0421F4-B5AB-49E6-B925-6E84DF904FE8}"/>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6" name="组合 25">
            <a:extLst>
              <a:ext uri="{FF2B5EF4-FFF2-40B4-BE49-F238E27FC236}">
                <a16:creationId xmlns:a16="http://schemas.microsoft.com/office/drawing/2014/main" id="{5CE14353-8B91-4384-9A75-AAAD5D50B75F}"/>
              </a:ext>
            </a:extLst>
          </p:cNvPr>
          <p:cNvGrpSpPr/>
          <p:nvPr/>
        </p:nvGrpSpPr>
        <p:grpSpPr>
          <a:xfrm>
            <a:off x="734127" y="491989"/>
            <a:ext cx="560326" cy="538045"/>
            <a:chOff x="3665010" y="1214034"/>
            <a:chExt cx="3205796" cy="3205796"/>
          </a:xfrm>
          <a:effectLst>
            <a:glow rad="88900">
              <a:srgbClr val="14D1CA">
                <a:alpha val="56000"/>
              </a:srgbClr>
            </a:glow>
          </a:effectLst>
        </p:grpSpPr>
        <p:sp>
          <p:nvSpPr>
            <p:cNvPr id="27" name="任意多边形: 形状 26">
              <a:extLst>
                <a:ext uri="{FF2B5EF4-FFF2-40B4-BE49-F238E27FC236}">
                  <a16:creationId xmlns:a16="http://schemas.microsoft.com/office/drawing/2014/main" id="{5261FA25-7ADE-47D5-A4D7-E5632D0ED342}"/>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176813E1-3A0B-472A-B958-0761C548FE9E}"/>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0" name="组合 29">
            <a:extLst>
              <a:ext uri="{FF2B5EF4-FFF2-40B4-BE49-F238E27FC236}">
                <a16:creationId xmlns:a16="http://schemas.microsoft.com/office/drawing/2014/main" id="{2C5788BF-CF32-4EF5-9E81-07731991358F}"/>
              </a:ext>
            </a:extLst>
          </p:cNvPr>
          <p:cNvGrpSpPr/>
          <p:nvPr/>
        </p:nvGrpSpPr>
        <p:grpSpPr>
          <a:xfrm>
            <a:off x="12316824" y="238776"/>
            <a:ext cx="960340" cy="861774"/>
            <a:chOff x="3665010" y="1214034"/>
            <a:chExt cx="3205796" cy="3205796"/>
          </a:xfrm>
          <a:effectLst>
            <a:glow rad="88900">
              <a:srgbClr val="14D1CA">
                <a:alpha val="56000"/>
              </a:srgbClr>
            </a:glow>
          </a:effectLst>
        </p:grpSpPr>
        <p:sp>
          <p:nvSpPr>
            <p:cNvPr id="31" name="任意多边形: 形状 30">
              <a:extLst>
                <a:ext uri="{FF2B5EF4-FFF2-40B4-BE49-F238E27FC236}">
                  <a16:creationId xmlns:a16="http://schemas.microsoft.com/office/drawing/2014/main" id="{048BFAFC-27E7-4B7D-9D7C-08061CAA257A}"/>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94DE3DD5-8032-4A8B-8A47-8DF46B378233}"/>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2" name="图片 1">
            <a:extLst>
              <a:ext uri="{FF2B5EF4-FFF2-40B4-BE49-F238E27FC236}">
                <a16:creationId xmlns:a16="http://schemas.microsoft.com/office/drawing/2014/main" id="{A7F23460-AA97-4E98-AFE6-8DF18727F0B0}"/>
              </a:ext>
            </a:extLst>
          </p:cNvPr>
          <p:cNvPicPr>
            <a:picLocks noChangeAspect="1"/>
          </p:cNvPicPr>
          <p:nvPr/>
        </p:nvPicPr>
        <p:blipFill rotWithShape="1">
          <a:blip r:embed="rId5"/>
          <a:srcRect l="3379" t="8777" r="4220" b="38036"/>
          <a:stretch/>
        </p:blipFill>
        <p:spPr>
          <a:xfrm>
            <a:off x="8916399" y="2120104"/>
            <a:ext cx="2736305" cy="1755698"/>
          </a:xfrm>
          <a:prstGeom prst="rect">
            <a:avLst/>
          </a:prstGeom>
        </p:spPr>
      </p:pic>
    </p:spTree>
    <p:extLst>
      <p:ext uri="{BB962C8B-B14F-4D97-AF65-F5344CB8AC3E}">
        <p14:creationId xmlns:p14="http://schemas.microsoft.com/office/powerpoint/2010/main" val="1397075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426411" y="1665069"/>
            <a:ext cx="2126303" cy="1344086"/>
            <a:chOff x="4156602" y="1665069"/>
            <a:chExt cx="2875502" cy="1344086"/>
          </a:xfrm>
        </p:grpSpPr>
        <p:cxnSp>
          <p:nvCxnSpPr>
            <p:cNvPr id="20" name="直接连接符 19"/>
            <p:cNvCxnSpPr/>
            <p:nvPr/>
          </p:nvCxnSpPr>
          <p:spPr>
            <a:xfrm flipV="1">
              <a:off x="4156602" y="1665069"/>
              <a:ext cx="483941" cy="1344086"/>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630245" y="1665069"/>
              <a:ext cx="2401859" cy="0"/>
            </a:xfrm>
            <a:prstGeom prst="line">
              <a:avLst/>
            </a:prstGeom>
            <a:ln w="25400">
              <a:solidFill>
                <a:srgbClr val="14D1CA"/>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4174019" y="2549910"/>
            <a:ext cx="1354283" cy="684269"/>
            <a:chOff x="4640543" y="2704587"/>
            <a:chExt cx="2391561" cy="787641"/>
          </a:xfrm>
        </p:grpSpPr>
        <p:cxnSp>
          <p:nvCxnSpPr>
            <p:cNvPr id="41" name="直接连接符 40"/>
            <p:cNvCxnSpPr/>
            <p:nvPr/>
          </p:nvCxnSpPr>
          <p:spPr>
            <a:xfrm flipV="1">
              <a:off x="4640543" y="2724195"/>
              <a:ext cx="229677" cy="768033"/>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871862" y="2704587"/>
              <a:ext cx="2160242" cy="19607"/>
            </a:xfrm>
            <a:prstGeom prst="line">
              <a:avLst/>
            </a:prstGeom>
            <a:ln w="25400">
              <a:solidFill>
                <a:srgbClr val="14D1CA"/>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4206703" y="3112139"/>
            <a:ext cx="1370099" cy="395724"/>
            <a:chOff x="4725830" y="4133805"/>
            <a:chExt cx="2306274" cy="431748"/>
          </a:xfrm>
        </p:grpSpPr>
        <p:cxnSp>
          <p:nvCxnSpPr>
            <p:cNvPr id="48" name="直接连接符 47"/>
            <p:cNvCxnSpPr/>
            <p:nvPr/>
          </p:nvCxnSpPr>
          <p:spPr>
            <a:xfrm flipH="1" flipV="1">
              <a:off x="4725830" y="4133805"/>
              <a:ext cx="218042" cy="414319"/>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943872" y="4548124"/>
              <a:ext cx="2088232" cy="17429"/>
            </a:xfrm>
            <a:prstGeom prst="line">
              <a:avLst/>
            </a:prstGeom>
            <a:ln w="25400">
              <a:solidFill>
                <a:srgbClr val="14D1CA"/>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453843" y="4064595"/>
            <a:ext cx="2098872" cy="250222"/>
            <a:chOff x="4198431" y="4509121"/>
            <a:chExt cx="2833673" cy="1031692"/>
          </a:xfrm>
        </p:grpSpPr>
        <p:cxnSp>
          <p:nvCxnSpPr>
            <p:cNvPr id="40" name="直接连接符 39"/>
            <p:cNvCxnSpPr/>
            <p:nvPr/>
          </p:nvCxnSpPr>
          <p:spPr>
            <a:xfrm flipH="1" flipV="1">
              <a:off x="4198431" y="4509121"/>
              <a:ext cx="442112" cy="1028866"/>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630245" y="5540813"/>
              <a:ext cx="2401859" cy="0"/>
            </a:xfrm>
            <a:prstGeom prst="line">
              <a:avLst/>
            </a:prstGeom>
            <a:ln w="25400">
              <a:solidFill>
                <a:srgbClr val="14D1CA"/>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26" name="矩形: 剪去对角 25"/>
          <p:cNvSpPr/>
          <p:nvPr/>
        </p:nvSpPr>
        <p:spPr>
          <a:xfrm rot="10800000" flipH="1">
            <a:off x="5768529" y="1368360"/>
            <a:ext cx="6192688" cy="648001"/>
          </a:xfrm>
          <a:prstGeom prst="snip2DiagRect">
            <a:avLst>
              <a:gd name="adj1" fmla="val 0"/>
              <a:gd name="adj2" fmla="val 25639"/>
            </a:avLst>
          </a:prstGeom>
          <a:noFill/>
          <a:ln w="31750" cmpd="sng">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 name="文本框 3"/>
          <p:cNvSpPr txBox="1"/>
          <p:nvPr/>
        </p:nvSpPr>
        <p:spPr>
          <a:xfrm>
            <a:off x="5172034" y="599030"/>
            <a:ext cx="7402842"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Application background &amp; main functions</a:t>
            </a:r>
            <a:endParaRPr lang="zh-CN" sz="2400"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5969589" y="1427364"/>
            <a:ext cx="6053673" cy="461665"/>
          </a:xfrm>
          <a:prstGeom prst="rect">
            <a:avLst/>
          </a:prstGeom>
          <a:noFill/>
        </p:spPr>
        <p:txBody>
          <a:bodyPr wrap="square" rtlCol="0">
            <a:spAutoFit/>
          </a:bodyPr>
          <a:lstStyle/>
          <a:p>
            <a:pPr algn="ctr"/>
            <a:r>
              <a:rPr lang="en-US" altLang="zh-CN" sz="24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Speech recognition &amp; control module</a:t>
            </a:r>
            <a:endParaRPr lang="zh-CN" sz="40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900082" y="2348877"/>
            <a:ext cx="6192688"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Bluetooth Module &amp; the APP</a:t>
            </a:r>
            <a:endParaRPr lang="zh-CN" sz="2400" dirty="0">
              <a:solidFill>
                <a:schemeClr val="bg1"/>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6917851" y="4931204"/>
            <a:ext cx="3844582"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Other modules</a:t>
            </a:r>
            <a:endParaRPr lang="zh-CN" sz="2400" dirty="0">
              <a:solidFill>
                <a:schemeClr val="bg1"/>
              </a:solidFill>
              <a:latin typeface="微软雅黑" panose="020B0503020204020204" pitchFamily="34" charset="-122"/>
              <a:ea typeface="微软雅黑" panose="020B0503020204020204" pitchFamily="34" charset="-122"/>
            </a:endParaRPr>
          </a:p>
        </p:txBody>
      </p:sp>
      <p:grpSp>
        <p:nvGrpSpPr>
          <p:cNvPr id="45" name="组合 44">
            <a:extLst>
              <a:ext uri="{FF2B5EF4-FFF2-40B4-BE49-F238E27FC236}">
                <a16:creationId xmlns:a16="http://schemas.microsoft.com/office/drawing/2014/main" id="{F0E9781C-878A-48B7-A1BB-4383A49B10EA}"/>
              </a:ext>
            </a:extLst>
          </p:cNvPr>
          <p:cNvGrpSpPr/>
          <p:nvPr/>
        </p:nvGrpSpPr>
        <p:grpSpPr>
          <a:xfrm>
            <a:off x="2915442" y="862745"/>
            <a:ext cx="2637272" cy="1807251"/>
            <a:chOff x="4156602" y="1665069"/>
            <a:chExt cx="2875502" cy="1344086"/>
          </a:xfrm>
        </p:grpSpPr>
        <p:cxnSp>
          <p:nvCxnSpPr>
            <p:cNvPr id="46" name="直接连接符 45">
              <a:extLst>
                <a:ext uri="{FF2B5EF4-FFF2-40B4-BE49-F238E27FC236}">
                  <a16:creationId xmlns:a16="http://schemas.microsoft.com/office/drawing/2014/main" id="{E67F9A6E-A903-4A67-8A94-29B287B27A8F}"/>
                </a:ext>
              </a:extLst>
            </p:cNvPr>
            <p:cNvCxnSpPr/>
            <p:nvPr/>
          </p:nvCxnSpPr>
          <p:spPr>
            <a:xfrm flipV="1">
              <a:off x="4156602" y="1665069"/>
              <a:ext cx="483941" cy="1344086"/>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57500D1-5A60-44FF-BFE4-A44917643AB6}"/>
                </a:ext>
              </a:extLst>
            </p:cNvPr>
            <p:cNvCxnSpPr/>
            <p:nvPr/>
          </p:nvCxnSpPr>
          <p:spPr>
            <a:xfrm>
              <a:off x="4630245" y="1665069"/>
              <a:ext cx="2401859" cy="0"/>
            </a:xfrm>
            <a:prstGeom prst="line">
              <a:avLst/>
            </a:prstGeom>
            <a:ln w="25400">
              <a:solidFill>
                <a:srgbClr val="14D1CA"/>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53" name="矩形: 剪去对角 52">
            <a:extLst>
              <a:ext uri="{FF2B5EF4-FFF2-40B4-BE49-F238E27FC236}">
                <a16:creationId xmlns:a16="http://schemas.microsoft.com/office/drawing/2014/main" id="{263BF2A0-E9CE-4145-86E4-556496C00C50}"/>
              </a:ext>
            </a:extLst>
          </p:cNvPr>
          <p:cNvSpPr/>
          <p:nvPr/>
        </p:nvSpPr>
        <p:spPr>
          <a:xfrm rot="10800000" flipH="1">
            <a:off x="5777111" y="484390"/>
            <a:ext cx="6192688" cy="648001"/>
          </a:xfrm>
          <a:prstGeom prst="snip2DiagRect">
            <a:avLst>
              <a:gd name="adj1" fmla="val 0"/>
              <a:gd name="adj2" fmla="val 25639"/>
            </a:avLst>
          </a:prstGeom>
          <a:noFill/>
          <a:ln w="31750" cmpd="sng">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55" name="组合 54">
            <a:extLst>
              <a:ext uri="{FF2B5EF4-FFF2-40B4-BE49-F238E27FC236}">
                <a16:creationId xmlns:a16="http://schemas.microsoft.com/office/drawing/2014/main" id="{6BAC791E-9324-42B2-92BA-0EDB5D21E942}"/>
              </a:ext>
            </a:extLst>
          </p:cNvPr>
          <p:cNvGrpSpPr/>
          <p:nvPr/>
        </p:nvGrpSpPr>
        <p:grpSpPr>
          <a:xfrm>
            <a:off x="2910720" y="4883486"/>
            <a:ext cx="2641846" cy="1225618"/>
            <a:chOff x="4198431" y="4509121"/>
            <a:chExt cx="2833673" cy="1031692"/>
          </a:xfrm>
        </p:grpSpPr>
        <p:cxnSp>
          <p:nvCxnSpPr>
            <p:cNvPr id="57" name="直接连接符 56">
              <a:extLst>
                <a:ext uri="{FF2B5EF4-FFF2-40B4-BE49-F238E27FC236}">
                  <a16:creationId xmlns:a16="http://schemas.microsoft.com/office/drawing/2014/main" id="{C96C37B9-A16B-49A3-86B5-D02AA041D3E4}"/>
                </a:ext>
              </a:extLst>
            </p:cNvPr>
            <p:cNvCxnSpPr/>
            <p:nvPr/>
          </p:nvCxnSpPr>
          <p:spPr>
            <a:xfrm flipH="1" flipV="1">
              <a:off x="4198431" y="4509121"/>
              <a:ext cx="442112" cy="1028866"/>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B634164-4051-4AE8-8F50-F150227ED13E}"/>
                </a:ext>
              </a:extLst>
            </p:cNvPr>
            <p:cNvCxnSpPr/>
            <p:nvPr/>
          </p:nvCxnSpPr>
          <p:spPr>
            <a:xfrm>
              <a:off x="4630245" y="5540813"/>
              <a:ext cx="2401859" cy="0"/>
            </a:xfrm>
            <a:prstGeom prst="line">
              <a:avLst/>
            </a:prstGeom>
            <a:ln w="25400">
              <a:solidFill>
                <a:srgbClr val="14D1CA"/>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62" name="文本框 61">
            <a:extLst>
              <a:ext uri="{FF2B5EF4-FFF2-40B4-BE49-F238E27FC236}">
                <a16:creationId xmlns:a16="http://schemas.microsoft.com/office/drawing/2014/main" id="{A3C2920D-1F31-43B8-9A2E-7468A1A3EF92}"/>
              </a:ext>
            </a:extLst>
          </p:cNvPr>
          <p:cNvSpPr txBox="1"/>
          <p:nvPr/>
        </p:nvSpPr>
        <p:spPr>
          <a:xfrm>
            <a:off x="5528302" y="4057140"/>
            <a:ext cx="6692641"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Camera monitoring &amp; cloud platform</a:t>
            </a:r>
            <a:endParaRPr lang="zh-CN" sz="2400" dirty="0">
              <a:solidFill>
                <a:schemeClr val="bg1"/>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AE164FAE-2219-4D20-BF5B-BFBC717883CB}"/>
              </a:ext>
            </a:extLst>
          </p:cNvPr>
          <p:cNvSpPr txBox="1"/>
          <p:nvPr/>
        </p:nvSpPr>
        <p:spPr>
          <a:xfrm>
            <a:off x="6054614" y="3156419"/>
            <a:ext cx="5915780"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Dot matrix screen &amp; OLED screen</a:t>
            </a:r>
            <a:endParaRPr lang="zh-CN" sz="2400" dirty="0">
              <a:solidFill>
                <a:schemeClr val="bg1"/>
              </a:solidFill>
              <a:latin typeface="微软雅黑" panose="020B0503020204020204" pitchFamily="34" charset="-122"/>
              <a:ea typeface="微软雅黑" panose="020B0503020204020204" pitchFamily="34" charset="-122"/>
            </a:endParaRPr>
          </a:p>
        </p:txBody>
      </p:sp>
      <p:sp>
        <p:nvSpPr>
          <p:cNvPr id="65" name="矩形: 剪去对角 64">
            <a:extLst>
              <a:ext uri="{FF2B5EF4-FFF2-40B4-BE49-F238E27FC236}">
                <a16:creationId xmlns:a16="http://schemas.microsoft.com/office/drawing/2014/main" id="{BCF11A4E-ACC3-46FD-8972-74B1553B0C61}"/>
              </a:ext>
            </a:extLst>
          </p:cNvPr>
          <p:cNvSpPr/>
          <p:nvPr/>
        </p:nvSpPr>
        <p:spPr>
          <a:xfrm rot="10800000" flipH="1">
            <a:off x="5768529" y="3103650"/>
            <a:ext cx="6201270" cy="648001"/>
          </a:xfrm>
          <a:prstGeom prst="snip2DiagRect">
            <a:avLst>
              <a:gd name="adj1" fmla="val 0"/>
              <a:gd name="adj2" fmla="val 25639"/>
            </a:avLst>
          </a:prstGeom>
          <a:noFill/>
          <a:ln w="31750" cmpd="sng">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66" name="矩形: 剪去对角 65">
            <a:extLst>
              <a:ext uri="{FF2B5EF4-FFF2-40B4-BE49-F238E27FC236}">
                <a16:creationId xmlns:a16="http://schemas.microsoft.com/office/drawing/2014/main" id="{FBB8EEC4-BB6D-476A-9C1D-6253237616D4}"/>
              </a:ext>
            </a:extLst>
          </p:cNvPr>
          <p:cNvSpPr/>
          <p:nvPr/>
        </p:nvSpPr>
        <p:spPr>
          <a:xfrm rot="10800000" flipH="1">
            <a:off x="5768529" y="3966113"/>
            <a:ext cx="6201270" cy="648001"/>
          </a:xfrm>
          <a:prstGeom prst="snip2DiagRect">
            <a:avLst>
              <a:gd name="adj1" fmla="val 0"/>
              <a:gd name="adj2" fmla="val 25639"/>
            </a:avLst>
          </a:prstGeom>
          <a:noFill/>
          <a:ln w="31750" cmpd="sng">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67" name="矩形: 剪去对角 66">
            <a:extLst>
              <a:ext uri="{FF2B5EF4-FFF2-40B4-BE49-F238E27FC236}">
                <a16:creationId xmlns:a16="http://schemas.microsoft.com/office/drawing/2014/main" id="{4B152C06-58A3-46E9-A1C8-6C9AF520ADA0}"/>
              </a:ext>
            </a:extLst>
          </p:cNvPr>
          <p:cNvSpPr/>
          <p:nvPr/>
        </p:nvSpPr>
        <p:spPr>
          <a:xfrm rot="10800000" flipH="1">
            <a:off x="5777111" y="4848510"/>
            <a:ext cx="6201270" cy="648001"/>
          </a:xfrm>
          <a:prstGeom prst="snip2DiagRect">
            <a:avLst>
              <a:gd name="adj1" fmla="val 0"/>
              <a:gd name="adj2" fmla="val 25639"/>
            </a:avLst>
          </a:prstGeom>
          <a:noFill/>
          <a:ln w="31750" cmpd="sng">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7" name="组合 6">
            <a:extLst>
              <a:ext uri="{FF2B5EF4-FFF2-40B4-BE49-F238E27FC236}">
                <a16:creationId xmlns:a16="http://schemas.microsoft.com/office/drawing/2014/main" id="{478B978B-82F6-4633-A449-2DCFC94B1E70}"/>
              </a:ext>
            </a:extLst>
          </p:cNvPr>
          <p:cNvGrpSpPr/>
          <p:nvPr/>
        </p:nvGrpSpPr>
        <p:grpSpPr>
          <a:xfrm rot="3011234">
            <a:off x="360723" y="2087356"/>
            <a:ext cx="3256153" cy="3401524"/>
            <a:chOff x="184306" y="1380325"/>
            <a:chExt cx="2870154" cy="3155950"/>
          </a:xfrm>
        </p:grpSpPr>
        <p:grpSp>
          <p:nvGrpSpPr>
            <p:cNvPr id="54" name="组合 53">
              <a:extLst>
                <a:ext uri="{FF2B5EF4-FFF2-40B4-BE49-F238E27FC236}">
                  <a16:creationId xmlns:a16="http://schemas.microsoft.com/office/drawing/2014/main" id="{BFB74C78-C253-40DE-874B-B5A1A2F2F815}"/>
                </a:ext>
              </a:extLst>
            </p:cNvPr>
            <p:cNvGrpSpPr/>
            <p:nvPr/>
          </p:nvGrpSpPr>
          <p:grpSpPr>
            <a:xfrm rot="20878392">
              <a:off x="363760" y="1906322"/>
              <a:ext cx="2047317" cy="2030680"/>
              <a:chOff x="3665010" y="1214034"/>
              <a:chExt cx="3205796" cy="3205796"/>
            </a:xfrm>
            <a:effectLst>
              <a:glow rad="88900">
                <a:srgbClr val="14D1CA">
                  <a:alpha val="56000"/>
                </a:srgbClr>
              </a:glow>
            </a:effectLst>
          </p:grpSpPr>
          <p:sp>
            <p:nvSpPr>
              <p:cNvPr id="59" name="任意多边形: 形状 58">
                <a:extLst>
                  <a:ext uri="{FF2B5EF4-FFF2-40B4-BE49-F238E27FC236}">
                    <a16:creationId xmlns:a16="http://schemas.microsoft.com/office/drawing/2014/main" id="{C3250079-5EE8-4AE2-8319-DA3F7798C428}"/>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0" name="任意多边形: 形状 59">
                <a:extLst>
                  <a:ext uri="{FF2B5EF4-FFF2-40B4-BE49-F238E27FC236}">
                    <a16:creationId xmlns:a16="http://schemas.microsoft.com/office/drawing/2014/main" id="{E0EC3B6A-2EC5-422B-B144-F8E8D886AB5E}"/>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1" name="圆: 空心 60">
              <a:extLst>
                <a:ext uri="{FF2B5EF4-FFF2-40B4-BE49-F238E27FC236}">
                  <a16:creationId xmlns:a16="http://schemas.microsoft.com/office/drawing/2014/main" id="{191AAC7A-98A5-4085-98A4-F7D50499B721}"/>
                </a:ext>
              </a:extLst>
            </p:cNvPr>
            <p:cNvSpPr/>
            <p:nvPr/>
          </p:nvSpPr>
          <p:spPr>
            <a:xfrm>
              <a:off x="232161" y="1775792"/>
              <a:ext cx="2310514" cy="2291738"/>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任意多边形: 形状 67">
              <a:extLst>
                <a:ext uri="{FF2B5EF4-FFF2-40B4-BE49-F238E27FC236}">
                  <a16:creationId xmlns:a16="http://schemas.microsoft.com/office/drawing/2014/main" id="{DDB13C53-D924-46B0-AADE-E72812C606A5}"/>
                </a:ext>
              </a:extLst>
            </p:cNvPr>
            <p:cNvSpPr/>
            <p:nvPr/>
          </p:nvSpPr>
          <p:spPr>
            <a:xfrm rot="9412619">
              <a:off x="293758" y="3343972"/>
              <a:ext cx="826154" cy="1192303"/>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9" name="任意多边形: 形状 68">
              <a:extLst>
                <a:ext uri="{FF2B5EF4-FFF2-40B4-BE49-F238E27FC236}">
                  <a16:creationId xmlns:a16="http://schemas.microsoft.com/office/drawing/2014/main" id="{A0CC9467-443C-44DF-A88D-D2A3F6DF78B5}"/>
                </a:ext>
              </a:extLst>
            </p:cNvPr>
            <p:cNvSpPr/>
            <p:nvPr/>
          </p:nvSpPr>
          <p:spPr>
            <a:xfrm rot="17007766">
              <a:off x="570401" y="1189009"/>
              <a:ext cx="819440" cy="1202071"/>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0" name="圆: 空心 69">
              <a:extLst>
                <a:ext uri="{FF2B5EF4-FFF2-40B4-BE49-F238E27FC236}">
                  <a16:creationId xmlns:a16="http://schemas.microsoft.com/office/drawing/2014/main" id="{01CE8BCD-4A41-4005-9915-C7EE47C81577}"/>
                </a:ext>
              </a:extLst>
            </p:cNvPr>
            <p:cNvSpPr/>
            <p:nvPr/>
          </p:nvSpPr>
          <p:spPr>
            <a:xfrm>
              <a:off x="184306" y="1725256"/>
              <a:ext cx="2417602" cy="2397956"/>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任意多边形: 形状 71">
              <a:extLst>
                <a:ext uri="{FF2B5EF4-FFF2-40B4-BE49-F238E27FC236}">
                  <a16:creationId xmlns:a16="http://schemas.microsoft.com/office/drawing/2014/main" id="{28418319-7BFF-4E35-B367-B555B9B90E21}"/>
                </a:ext>
              </a:extLst>
            </p:cNvPr>
            <p:cNvSpPr/>
            <p:nvPr/>
          </p:nvSpPr>
          <p:spPr>
            <a:xfrm rot="1866669">
              <a:off x="2228306" y="2288663"/>
              <a:ext cx="826154" cy="1192303"/>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3" name="圆: 空心 72">
              <a:extLst>
                <a:ext uri="{FF2B5EF4-FFF2-40B4-BE49-F238E27FC236}">
                  <a16:creationId xmlns:a16="http://schemas.microsoft.com/office/drawing/2014/main" id="{DD1EE63B-BBCC-467C-97F2-F3D9055FDBF6}"/>
                </a:ext>
              </a:extLst>
            </p:cNvPr>
            <p:cNvSpPr/>
            <p:nvPr/>
          </p:nvSpPr>
          <p:spPr>
            <a:xfrm>
              <a:off x="377824" y="1905292"/>
              <a:ext cx="2040808" cy="2024224"/>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4" name="组合 73">
            <a:extLst>
              <a:ext uri="{FF2B5EF4-FFF2-40B4-BE49-F238E27FC236}">
                <a16:creationId xmlns:a16="http://schemas.microsoft.com/office/drawing/2014/main" id="{7B037E5C-34A5-47A1-8033-711D4756F8AA}"/>
              </a:ext>
            </a:extLst>
          </p:cNvPr>
          <p:cNvGrpSpPr/>
          <p:nvPr/>
        </p:nvGrpSpPr>
        <p:grpSpPr>
          <a:xfrm rot="950187">
            <a:off x="3307207" y="2414185"/>
            <a:ext cx="1109447" cy="1109447"/>
            <a:chOff x="3665010" y="1214034"/>
            <a:chExt cx="3205796" cy="3205796"/>
          </a:xfrm>
          <a:effectLst>
            <a:glow rad="88900">
              <a:srgbClr val="14D1CA">
                <a:alpha val="56000"/>
              </a:srgbClr>
            </a:glow>
          </a:effectLst>
        </p:grpSpPr>
        <p:sp>
          <p:nvSpPr>
            <p:cNvPr id="75" name="任意多边形: 形状 74">
              <a:extLst>
                <a:ext uri="{FF2B5EF4-FFF2-40B4-BE49-F238E27FC236}">
                  <a16:creationId xmlns:a16="http://schemas.microsoft.com/office/drawing/2014/main" id="{4B72C9B5-8F0C-4681-B4FA-24B62E86B1EC}"/>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6" name="任意多边形: 形状 75">
              <a:extLst>
                <a:ext uri="{FF2B5EF4-FFF2-40B4-BE49-F238E27FC236}">
                  <a16:creationId xmlns:a16="http://schemas.microsoft.com/office/drawing/2014/main" id="{33C80EA8-5673-4321-82E3-8B6C5C14FF14}"/>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77" name="组合 76">
            <a:extLst>
              <a:ext uri="{FF2B5EF4-FFF2-40B4-BE49-F238E27FC236}">
                <a16:creationId xmlns:a16="http://schemas.microsoft.com/office/drawing/2014/main" id="{F2FEA848-DBB6-44F6-82B9-E22D29FB4C4D}"/>
              </a:ext>
            </a:extLst>
          </p:cNvPr>
          <p:cNvGrpSpPr/>
          <p:nvPr/>
        </p:nvGrpSpPr>
        <p:grpSpPr>
          <a:xfrm rot="1413241">
            <a:off x="3126266" y="3343014"/>
            <a:ext cx="885980" cy="885980"/>
            <a:chOff x="3665010" y="1214034"/>
            <a:chExt cx="3205796" cy="3205796"/>
          </a:xfrm>
          <a:effectLst>
            <a:glow rad="88900">
              <a:srgbClr val="14D1CA">
                <a:alpha val="56000"/>
              </a:srgbClr>
            </a:glow>
          </a:effectLst>
        </p:grpSpPr>
        <p:sp>
          <p:nvSpPr>
            <p:cNvPr id="78" name="任意多边形: 形状 77">
              <a:extLst>
                <a:ext uri="{FF2B5EF4-FFF2-40B4-BE49-F238E27FC236}">
                  <a16:creationId xmlns:a16="http://schemas.microsoft.com/office/drawing/2014/main" id="{1CE7ABBD-E671-4F18-B1D3-C404AF4E6409}"/>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任意多边形: 形状 78">
              <a:extLst>
                <a:ext uri="{FF2B5EF4-FFF2-40B4-BE49-F238E27FC236}">
                  <a16:creationId xmlns:a16="http://schemas.microsoft.com/office/drawing/2014/main" id="{6D2487A5-6FB6-415F-95EE-73D8572350A4}"/>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80" name="矩形: 剪去对角 79">
            <a:extLst>
              <a:ext uri="{FF2B5EF4-FFF2-40B4-BE49-F238E27FC236}">
                <a16:creationId xmlns:a16="http://schemas.microsoft.com/office/drawing/2014/main" id="{E1888F4C-4225-43A6-BCD9-598194A52D4D}"/>
              </a:ext>
            </a:extLst>
          </p:cNvPr>
          <p:cNvSpPr/>
          <p:nvPr/>
        </p:nvSpPr>
        <p:spPr>
          <a:xfrm rot="10800000" flipH="1">
            <a:off x="704480" y="879644"/>
            <a:ext cx="2143839" cy="810062"/>
          </a:xfrm>
          <a:prstGeom prst="snip2DiagRect">
            <a:avLst>
              <a:gd name="adj1" fmla="val 0"/>
              <a:gd name="adj2" fmla="val 25639"/>
            </a:avLst>
          </a:prstGeom>
          <a:noFill/>
          <a:ln w="25400">
            <a:solidFill>
              <a:srgbClr val="14D1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4" name="文本框 13">
            <a:extLst>
              <a:ext uri="{FF2B5EF4-FFF2-40B4-BE49-F238E27FC236}">
                <a16:creationId xmlns:a16="http://schemas.microsoft.com/office/drawing/2014/main" id="{968F5BCE-E535-4B31-A104-82C377407A35}"/>
              </a:ext>
            </a:extLst>
          </p:cNvPr>
          <p:cNvSpPr txBox="1"/>
          <p:nvPr/>
        </p:nvSpPr>
        <p:spPr>
          <a:xfrm>
            <a:off x="768462" y="892310"/>
            <a:ext cx="2217687" cy="769441"/>
          </a:xfrm>
          <a:prstGeom prst="rect">
            <a:avLst/>
          </a:prstGeom>
          <a:noFill/>
        </p:spPr>
        <p:txBody>
          <a:bodyPr wrap="square" rtlCol="0">
            <a:spAutoFit/>
          </a:bodyPr>
          <a:lstStyle/>
          <a:p>
            <a:r>
              <a:rPr lang="en-US" altLang="zh-CN" sz="4400" dirty="0">
                <a:solidFill>
                  <a:schemeClr val="bg1"/>
                </a:solidFill>
              </a:rPr>
              <a:t>Contest</a:t>
            </a:r>
            <a:endParaRPr lang="zh-CN" altLang="en-US" sz="4400" dirty="0">
              <a:solidFill>
                <a:schemeClr val="bg1"/>
              </a:solidFill>
            </a:endParaRPr>
          </a:p>
        </p:txBody>
      </p:sp>
      <p:sp>
        <p:nvSpPr>
          <p:cNvPr id="81" name="矩形: 剪去对角 80">
            <a:extLst>
              <a:ext uri="{FF2B5EF4-FFF2-40B4-BE49-F238E27FC236}">
                <a16:creationId xmlns:a16="http://schemas.microsoft.com/office/drawing/2014/main" id="{A417F502-18C9-449D-BB55-56D4C9CF185D}"/>
              </a:ext>
            </a:extLst>
          </p:cNvPr>
          <p:cNvSpPr/>
          <p:nvPr/>
        </p:nvSpPr>
        <p:spPr>
          <a:xfrm rot="10800000" flipH="1">
            <a:off x="5768529" y="2228518"/>
            <a:ext cx="6201270" cy="648001"/>
          </a:xfrm>
          <a:prstGeom prst="snip2DiagRect">
            <a:avLst>
              <a:gd name="adj1" fmla="val 0"/>
              <a:gd name="adj2" fmla="val 25639"/>
            </a:avLst>
          </a:prstGeom>
          <a:noFill/>
          <a:ln w="31750" cmpd="sng">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64" name="文本框 63">
            <a:extLst>
              <a:ext uri="{FF2B5EF4-FFF2-40B4-BE49-F238E27FC236}">
                <a16:creationId xmlns:a16="http://schemas.microsoft.com/office/drawing/2014/main" id="{1DF0553D-2578-4E55-B753-FEF793F4FC2B}"/>
              </a:ext>
            </a:extLst>
          </p:cNvPr>
          <p:cNvSpPr txBox="1"/>
          <p:nvPr/>
        </p:nvSpPr>
        <p:spPr>
          <a:xfrm>
            <a:off x="6917851" y="5813602"/>
            <a:ext cx="3844582"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Division of labor</a:t>
            </a:r>
            <a:endParaRPr lang="zh-CN" altLang="zh-CN" sz="2400" dirty="0">
              <a:solidFill>
                <a:schemeClr val="bg1"/>
              </a:solidFill>
              <a:latin typeface="微软雅黑" panose="020B0503020204020204" pitchFamily="34" charset="-122"/>
              <a:ea typeface="微软雅黑" panose="020B0503020204020204" pitchFamily="34" charset="-122"/>
            </a:endParaRPr>
          </a:p>
        </p:txBody>
      </p:sp>
      <p:sp>
        <p:nvSpPr>
          <p:cNvPr id="71" name="矩形: 剪去对角 70">
            <a:extLst>
              <a:ext uri="{FF2B5EF4-FFF2-40B4-BE49-F238E27FC236}">
                <a16:creationId xmlns:a16="http://schemas.microsoft.com/office/drawing/2014/main" id="{CA79E233-5EEF-4866-BD34-EA21F55E8090}"/>
              </a:ext>
            </a:extLst>
          </p:cNvPr>
          <p:cNvSpPr/>
          <p:nvPr/>
        </p:nvSpPr>
        <p:spPr>
          <a:xfrm rot="10800000" flipH="1">
            <a:off x="5777111" y="5730908"/>
            <a:ext cx="6192688" cy="648001"/>
          </a:xfrm>
          <a:prstGeom prst="snip2DiagRect">
            <a:avLst>
              <a:gd name="adj1" fmla="val 0"/>
              <a:gd name="adj2" fmla="val 25639"/>
            </a:avLst>
          </a:prstGeom>
          <a:noFill/>
          <a:ln w="31750" cmpd="sng">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82" name="组合 81">
            <a:extLst>
              <a:ext uri="{FF2B5EF4-FFF2-40B4-BE49-F238E27FC236}">
                <a16:creationId xmlns:a16="http://schemas.microsoft.com/office/drawing/2014/main" id="{5C1372EB-3715-489E-8E64-5FA9AEC89288}"/>
              </a:ext>
            </a:extLst>
          </p:cNvPr>
          <p:cNvGrpSpPr/>
          <p:nvPr/>
        </p:nvGrpSpPr>
        <p:grpSpPr>
          <a:xfrm>
            <a:off x="3025839" y="4371423"/>
            <a:ext cx="2550963" cy="833419"/>
            <a:chOff x="4198431" y="4509121"/>
            <a:chExt cx="2833673" cy="1031692"/>
          </a:xfrm>
        </p:grpSpPr>
        <p:cxnSp>
          <p:nvCxnSpPr>
            <p:cNvPr id="83" name="直接连接符 82">
              <a:extLst>
                <a:ext uri="{FF2B5EF4-FFF2-40B4-BE49-F238E27FC236}">
                  <a16:creationId xmlns:a16="http://schemas.microsoft.com/office/drawing/2014/main" id="{351222CC-0E01-42A7-B966-BA8D468D7B62}"/>
                </a:ext>
              </a:extLst>
            </p:cNvPr>
            <p:cNvCxnSpPr/>
            <p:nvPr/>
          </p:nvCxnSpPr>
          <p:spPr>
            <a:xfrm flipH="1" flipV="1">
              <a:off x="4198431" y="4509121"/>
              <a:ext cx="442112" cy="1028866"/>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11DAADC7-C2D8-40B4-A15B-70BC9D64372C}"/>
                </a:ext>
              </a:extLst>
            </p:cNvPr>
            <p:cNvCxnSpPr/>
            <p:nvPr/>
          </p:nvCxnSpPr>
          <p:spPr>
            <a:xfrm>
              <a:off x="4630245" y="5540813"/>
              <a:ext cx="2401859" cy="0"/>
            </a:xfrm>
            <a:prstGeom prst="line">
              <a:avLst/>
            </a:prstGeom>
            <a:ln w="25400">
              <a:solidFill>
                <a:srgbClr val="14D1CA"/>
              </a:solidFill>
              <a:prstDash val="sysDot"/>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0401615" y="4939167"/>
            <a:ext cx="1690383" cy="1690383"/>
            <a:chOff x="3665010" y="1214034"/>
            <a:chExt cx="3205796" cy="3205796"/>
          </a:xfrm>
          <a:effectLst>
            <a:glow rad="88900">
              <a:srgbClr val="14D1CA">
                <a:alpha val="56000"/>
              </a:srgbClr>
            </a:glow>
          </a:effectLst>
        </p:grpSpPr>
        <p:sp>
          <p:nvSpPr>
            <p:cNvPr id="28" name="任意多边形: 形状 27"/>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0" name="组合 29"/>
          <p:cNvGrpSpPr/>
          <p:nvPr/>
        </p:nvGrpSpPr>
        <p:grpSpPr>
          <a:xfrm rot="21282788">
            <a:off x="9520232" y="5762603"/>
            <a:ext cx="1046734" cy="1046734"/>
            <a:chOff x="3665010" y="1214034"/>
            <a:chExt cx="3205796" cy="3205796"/>
          </a:xfrm>
          <a:effectLst>
            <a:glow rad="88900">
              <a:srgbClr val="14D1CA">
                <a:alpha val="56000"/>
              </a:srgbClr>
            </a:glow>
          </a:effectLst>
        </p:grpSpPr>
        <p:sp>
          <p:nvSpPr>
            <p:cNvPr id="31" name="任意多边形: 形状 30"/>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3" name="组合 32"/>
          <p:cNvGrpSpPr/>
          <p:nvPr/>
        </p:nvGrpSpPr>
        <p:grpSpPr>
          <a:xfrm rot="20878392">
            <a:off x="440928" y="2138673"/>
            <a:ext cx="2927703" cy="2927703"/>
            <a:chOff x="3665010" y="1214034"/>
            <a:chExt cx="3205796" cy="3205796"/>
          </a:xfrm>
          <a:effectLst>
            <a:glow rad="88900">
              <a:srgbClr val="14D1CA">
                <a:alpha val="56000"/>
              </a:srgbClr>
            </a:glow>
          </a:effectLst>
        </p:grpSpPr>
        <p:sp>
          <p:nvSpPr>
            <p:cNvPr id="34" name="任意多边形: 形状 3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圆: 空心 1"/>
          <p:cNvSpPr/>
          <p:nvPr/>
        </p:nvSpPr>
        <p:spPr>
          <a:xfrm>
            <a:off x="252738" y="1950483"/>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任意多边形: 形状 35"/>
          <p:cNvSpPr/>
          <p:nvPr/>
        </p:nvSpPr>
        <p:spPr>
          <a:xfrm rot="9412619">
            <a:off x="340823" y="4211384"/>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8" name="任意多边形: 形状 37"/>
          <p:cNvSpPr/>
          <p:nvPr/>
        </p:nvSpPr>
        <p:spPr>
          <a:xfrm rot="17007766">
            <a:off x="731628" y="1111540"/>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9" name="圆: 空心 38"/>
          <p:cNvSpPr/>
          <p:nvPr/>
        </p:nvSpPr>
        <p:spPr>
          <a:xfrm>
            <a:off x="184305" y="1877624"/>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0" name="直接连接符 19"/>
          <p:cNvCxnSpPr/>
          <p:nvPr/>
        </p:nvCxnSpPr>
        <p:spPr>
          <a:xfrm flipV="1">
            <a:off x="3932885" y="2204864"/>
            <a:ext cx="739567" cy="792091"/>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sp>
        <p:nvSpPr>
          <p:cNvPr id="49" name="矩形: 剪去对角 48"/>
          <p:cNvSpPr/>
          <p:nvPr/>
        </p:nvSpPr>
        <p:spPr>
          <a:xfrm rot="10800000" flipH="1">
            <a:off x="4672452" y="1563553"/>
            <a:ext cx="7107200" cy="2354137"/>
          </a:xfrm>
          <a:prstGeom prst="snip2DiagRect">
            <a:avLst>
              <a:gd name="adj1" fmla="val 0"/>
              <a:gd name="adj2" fmla="val 25639"/>
            </a:avLst>
          </a:prstGeom>
          <a:noFill/>
          <a:ln w="25400">
            <a:solidFill>
              <a:srgbClr val="14D1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1" name="半闭框 50"/>
          <p:cNvSpPr/>
          <p:nvPr/>
        </p:nvSpPr>
        <p:spPr>
          <a:xfrm rot="16200000">
            <a:off x="4761573" y="2891219"/>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半闭框 51"/>
          <p:cNvSpPr/>
          <p:nvPr/>
        </p:nvSpPr>
        <p:spPr>
          <a:xfrm rot="5400000">
            <a:off x="10754849" y="1761320"/>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任意多边形: 形状 52"/>
          <p:cNvSpPr/>
          <p:nvPr/>
        </p:nvSpPr>
        <p:spPr>
          <a:xfrm rot="1866669">
            <a:off x="3107265" y="2689908"/>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8" name="文本框 7"/>
          <p:cNvSpPr txBox="1"/>
          <p:nvPr/>
        </p:nvSpPr>
        <p:spPr>
          <a:xfrm>
            <a:off x="4709544" y="2042744"/>
            <a:ext cx="7021417" cy="1446550"/>
          </a:xfrm>
          <a:prstGeom prst="rect">
            <a:avLst/>
          </a:prstGeom>
          <a:noFill/>
        </p:spPr>
        <p:txBody>
          <a:bodyPr wrap="square" rtlCol="0">
            <a:spAutoFit/>
          </a:bodyPr>
          <a:lstStyle/>
          <a:p>
            <a:pPr algn="ctr"/>
            <a:r>
              <a:rPr lang="en-US" altLang="zh-CN" sz="4400" dirty="0">
                <a:solidFill>
                  <a:schemeClr val="bg1"/>
                </a:solidFill>
                <a:latin typeface="微软雅黑" panose="020B0503020204020204" pitchFamily="34" charset="-122"/>
                <a:ea typeface="微软雅黑" panose="020B0503020204020204" pitchFamily="34" charset="-122"/>
              </a:rPr>
              <a:t>Camera monitoring &amp; cloud platform storage</a:t>
            </a:r>
            <a:endParaRPr lang="zh-CN" altLang="zh-CN" sz="440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rot="11669572">
            <a:off x="9290134" y="-229573"/>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11669572">
            <a:off x="9885877" y="-633215"/>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11669572">
            <a:off x="8976786" y="-700545"/>
            <a:ext cx="112790" cy="2463879"/>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11947566">
            <a:off x="6885098" y="4992747"/>
            <a:ext cx="63596" cy="2654194"/>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 空心 60"/>
          <p:cNvSpPr/>
          <p:nvPr/>
        </p:nvSpPr>
        <p:spPr>
          <a:xfrm>
            <a:off x="461039" y="2137189"/>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28924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242905F-182C-4EFA-903F-8EB2A1763839}"/>
              </a:ext>
            </a:extLst>
          </p:cNvPr>
          <p:cNvGrpSpPr/>
          <p:nvPr/>
        </p:nvGrpSpPr>
        <p:grpSpPr>
          <a:xfrm>
            <a:off x="166579" y="86217"/>
            <a:ext cx="935596" cy="890224"/>
            <a:chOff x="407876" y="268616"/>
            <a:chExt cx="1172196" cy="1042012"/>
          </a:xfrm>
        </p:grpSpPr>
        <p:grpSp>
          <p:nvGrpSpPr>
            <p:cNvPr id="3" name="组合 2"/>
            <p:cNvGrpSpPr/>
            <p:nvPr/>
          </p:nvGrpSpPr>
          <p:grpSpPr>
            <a:xfrm>
              <a:off x="407876" y="268616"/>
              <a:ext cx="792088" cy="792088"/>
              <a:chOff x="3665010" y="1214034"/>
              <a:chExt cx="3205796" cy="3205796"/>
            </a:xfrm>
            <a:effectLst>
              <a:glow rad="88900">
                <a:srgbClr val="14D1CA">
                  <a:alpha val="56000"/>
                </a:srgbClr>
              </a:glow>
            </a:effectLst>
          </p:grpSpPr>
          <p:sp>
            <p:nvSpPr>
              <p:cNvPr id="4" name="任意多边形: 形状 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p:cNvGrpSpPr/>
            <p:nvPr/>
          </p:nvGrpSpPr>
          <p:grpSpPr>
            <a:xfrm>
              <a:off x="1034148" y="764704"/>
              <a:ext cx="545924" cy="545924"/>
              <a:chOff x="3665010" y="1214034"/>
              <a:chExt cx="3205796" cy="3205796"/>
            </a:xfrm>
            <a:effectLst>
              <a:glow rad="88900">
                <a:srgbClr val="14D1CA">
                  <a:alpha val="56000"/>
                </a:srgbClr>
              </a:glow>
            </a:effectLst>
          </p:grpSpPr>
          <p:sp>
            <p:nvSpPr>
              <p:cNvPr id="7" name="任意多边形: 形状 6"/>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9" name="组合 8"/>
          <p:cNvGrpSpPr/>
          <p:nvPr/>
        </p:nvGrpSpPr>
        <p:grpSpPr>
          <a:xfrm>
            <a:off x="1182918" y="72636"/>
            <a:ext cx="9026733" cy="1125025"/>
            <a:chOff x="1726174" y="403715"/>
            <a:chExt cx="9026733" cy="1125025"/>
          </a:xfrm>
        </p:grpSpPr>
        <p:sp>
          <p:nvSpPr>
            <p:cNvPr id="10" name="文本框 9"/>
            <p:cNvSpPr txBox="1"/>
            <p:nvPr/>
          </p:nvSpPr>
          <p:spPr>
            <a:xfrm>
              <a:off x="2525604" y="574633"/>
              <a:ext cx="8227303" cy="954107"/>
            </a:xfrm>
            <a:prstGeom prst="rect">
              <a:avLst/>
            </a:prstGeom>
            <a:noFill/>
          </p:spPr>
          <p:txBody>
            <a:bodyPr wrap="square" rtlCol="0">
              <a:spAutoFit/>
            </a:bodyPr>
            <a:lstStyle/>
            <a:p>
              <a:r>
                <a:rPr lang="en-US" altLang="zh-CN" sz="2800" dirty="0">
                  <a:solidFill>
                    <a:srgbClr val="14D1CA"/>
                  </a:solidFill>
                  <a:latin typeface="微软雅黑" panose="020B0503020204020204" pitchFamily="34" charset="-122"/>
                  <a:ea typeface="微软雅黑" panose="020B0503020204020204" pitchFamily="34" charset="-122"/>
                </a:rPr>
                <a:t>Camera monitoring &amp; cloud platform storage</a:t>
              </a:r>
              <a:endParaRPr lang="zh-CN" altLang="zh-CN" sz="2800" dirty="0">
                <a:solidFill>
                  <a:srgbClr val="14D1CA"/>
                </a:solidFill>
                <a:latin typeface="微软雅黑" panose="020B0503020204020204" pitchFamily="34" charset="-122"/>
                <a:ea typeface="微软雅黑" panose="020B0503020204020204" pitchFamily="34" charset="-122"/>
              </a:endParaRPr>
            </a:p>
            <a:p>
              <a:endParaRPr lang="zh-CN" altLang="en-US" sz="2800" dirty="0">
                <a:solidFill>
                  <a:srgbClr val="14D1C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726174" y="403715"/>
              <a:ext cx="1149534"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05</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583875" y="1518956"/>
            <a:ext cx="3902058" cy="3847207"/>
          </a:xfrm>
          <a:prstGeom prst="rect">
            <a:avLst/>
          </a:prstGeom>
          <a:noFill/>
        </p:spPr>
        <p:txBody>
          <a:bodyPr wrap="square" rtlCol="0">
            <a:spAutoFit/>
          </a:bodyPr>
          <a:lstStyle/>
          <a:p>
            <a:pPr algn="just"/>
            <a:r>
              <a:rPr lang="en-US" altLang="zh-CN" sz="2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Implemented functions</a:t>
            </a:r>
            <a:r>
              <a:rPr lang="zh-CN" altLang="zh-CN" sz="2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p>
          <a:p>
            <a:pPr marL="342900" lvl="0" indent="-342900" algn="just">
              <a:buFont typeface="+mj-lt"/>
              <a:buAutoNum type="arabicPeriod"/>
            </a:pPr>
            <a:r>
              <a:rPr lang="en-US"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Real-time monitoring</a:t>
            </a:r>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buFont typeface="+mj-lt"/>
              <a:buAutoNum type="arabicPeriod"/>
            </a:pPr>
            <a:r>
              <a:rPr lang="en-US"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Upload a photo every 20 seconds to the </a:t>
            </a:r>
            <a:r>
              <a:rPr lang="en-US" altLang="zh-CN" sz="2000" kern="1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Bava</a:t>
            </a:r>
            <a:r>
              <a:rPr lang="en-US"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cloud platform for saving.</a:t>
            </a:r>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buFont typeface="+mj-lt"/>
              <a:buAutoNum type="arabicPeriod"/>
            </a:pPr>
            <a:r>
              <a:rPr lang="en-US"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When mobile phone APP1 receives an alert, users can take photos through mobile phone App2.</a:t>
            </a:r>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buFont typeface="+mj-lt"/>
              <a:buAutoNum type="arabicPeriod"/>
            </a:pPr>
            <a:r>
              <a:rPr lang="en-US"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View the pictures saved by </a:t>
            </a:r>
            <a:r>
              <a:rPr lang="en-US" altLang="zh-CN" sz="2000" kern="1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Bava</a:t>
            </a:r>
            <a:r>
              <a:rPr lang="en-US"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Cloud platform on the mobile phone APP3.</a:t>
            </a:r>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3" name="文本框 132"/>
          <p:cNvSpPr txBox="1"/>
          <p:nvPr/>
        </p:nvSpPr>
        <p:spPr>
          <a:xfrm>
            <a:off x="8592897" y="3074302"/>
            <a:ext cx="5252977" cy="499624"/>
          </a:xfrm>
          <a:prstGeom prst="rect">
            <a:avLst/>
          </a:prstGeom>
          <a:noFill/>
        </p:spPr>
        <p:txBody>
          <a:bodyPr wrap="square" rtlCol="0">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CH340G-USB to TTL *1</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7A2D469A-AFF3-4E36-ADFE-7F3EFE81EF16}"/>
              </a:ext>
            </a:extLst>
          </p:cNvPr>
          <p:cNvSpPr/>
          <p:nvPr/>
        </p:nvSpPr>
        <p:spPr>
          <a:xfrm>
            <a:off x="446229" y="1284194"/>
            <a:ext cx="4177350" cy="4316732"/>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8B059D9-9E48-4B21-8F67-92ACF2619C15}"/>
              </a:ext>
            </a:extLst>
          </p:cNvPr>
          <p:cNvSpPr txBox="1"/>
          <p:nvPr/>
        </p:nvSpPr>
        <p:spPr>
          <a:xfrm>
            <a:off x="5500709" y="1354145"/>
            <a:ext cx="5252977" cy="499624"/>
          </a:xfrm>
          <a:prstGeom prst="rect">
            <a:avLst/>
          </a:prstGeom>
          <a:noFill/>
        </p:spPr>
        <p:txBody>
          <a:bodyPr wrap="square" rtlCol="0">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ESP32-CAM*2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89B81B3-40A4-452E-B579-A6593DB04608}"/>
              </a:ext>
            </a:extLst>
          </p:cNvPr>
          <p:cNvSpPr txBox="1"/>
          <p:nvPr/>
        </p:nvSpPr>
        <p:spPr>
          <a:xfrm>
            <a:off x="5149602" y="5658840"/>
            <a:ext cx="3600400" cy="677108"/>
          </a:xfrm>
          <a:prstGeom prst="rect">
            <a:avLst/>
          </a:prstGeom>
          <a:noFill/>
        </p:spPr>
        <p:txBody>
          <a:bodyPr wrap="square" rtlCol="0">
            <a:spAutoFit/>
          </a:bodyPr>
          <a:lstStyle/>
          <a:p>
            <a:r>
              <a:rPr lang="en-US"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FTDI 232 module *1</a:t>
            </a:r>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pic>
        <p:nvPicPr>
          <p:cNvPr id="29" name="图片 28">
            <a:extLst>
              <a:ext uri="{FF2B5EF4-FFF2-40B4-BE49-F238E27FC236}">
                <a16:creationId xmlns:a16="http://schemas.microsoft.com/office/drawing/2014/main" id="{227AE5D3-B232-4777-BADA-6EDFCCBF45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03" t="21962" r="24876" b="17862"/>
          <a:stretch/>
        </p:blipFill>
        <p:spPr bwMode="auto">
          <a:xfrm>
            <a:off x="8355276" y="914855"/>
            <a:ext cx="2260059" cy="1679299"/>
          </a:xfrm>
          <a:prstGeom prst="rect">
            <a:avLst/>
          </a:prstGeom>
          <a:noFill/>
          <a:ln>
            <a:noFill/>
          </a:ln>
        </p:spPr>
      </p:pic>
      <p:pic>
        <p:nvPicPr>
          <p:cNvPr id="30" name="图片 29">
            <a:extLst>
              <a:ext uri="{FF2B5EF4-FFF2-40B4-BE49-F238E27FC236}">
                <a16:creationId xmlns:a16="http://schemas.microsoft.com/office/drawing/2014/main" id="{19A17638-B3D8-4EEA-B218-DE9B4341BA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312" t="24384" r="5215" b="28127"/>
          <a:stretch/>
        </p:blipFill>
        <p:spPr bwMode="auto">
          <a:xfrm>
            <a:off x="5003152" y="3199628"/>
            <a:ext cx="3124648" cy="1095261"/>
          </a:xfrm>
          <a:prstGeom prst="rect">
            <a:avLst/>
          </a:prstGeom>
          <a:noFill/>
          <a:ln>
            <a:noFill/>
          </a:ln>
        </p:spPr>
      </p:pic>
      <p:pic>
        <p:nvPicPr>
          <p:cNvPr id="31" name="图片 30">
            <a:extLst>
              <a:ext uri="{FF2B5EF4-FFF2-40B4-BE49-F238E27FC236}">
                <a16:creationId xmlns:a16="http://schemas.microsoft.com/office/drawing/2014/main" id="{60B7A132-D517-4C02-898E-8C2B868ED2D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097" t="14675" r="22203" b="9420"/>
          <a:stretch/>
        </p:blipFill>
        <p:spPr bwMode="auto">
          <a:xfrm rot="5400000">
            <a:off x="9222442" y="4105720"/>
            <a:ext cx="1391582" cy="3125915"/>
          </a:xfrm>
          <a:prstGeom prst="rect">
            <a:avLst/>
          </a:prstGeom>
          <a:noFill/>
          <a:ln>
            <a:noFill/>
          </a:ln>
        </p:spPr>
      </p:pic>
      <p:sp>
        <p:nvSpPr>
          <p:cNvPr id="33" name="半闭框 32">
            <a:extLst>
              <a:ext uri="{FF2B5EF4-FFF2-40B4-BE49-F238E27FC236}">
                <a16:creationId xmlns:a16="http://schemas.microsoft.com/office/drawing/2014/main" id="{483D8A5D-235F-42F4-9CF5-E8FD9FDDA639}"/>
              </a:ext>
            </a:extLst>
          </p:cNvPr>
          <p:cNvSpPr/>
          <p:nvPr/>
        </p:nvSpPr>
        <p:spPr>
          <a:xfrm rot="16200000">
            <a:off x="4757742" y="5639209"/>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半闭框 33">
            <a:extLst>
              <a:ext uri="{FF2B5EF4-FFF2-40B4-BE49-F238E27FC236}">
                <a16:creationId xmlns:a16="http://schemas.microsoft.com/office/drawing/2014/main" id="{3B4E14F7-1A6B-453C-AFF6-10C652EEBD53}"/>
              </a:ext>
            </a:extLst>
          </p:cNvPr>
          <p:cNvSpPr/>
          <p:nvPr/>
        </p:nvSpPr>
        <p:spPr>
          <a:xfrm rot="5400000">
            <a:off x="10711456" y="612040"/>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a:extLst>
              <a:ext uri="{FF2B5EF4-FFF2-40B4-BE49-F238E27FC236}">
                <a16:creationId xmlns:a16="http://schemas.microsoft.com/office/drawing/2014/main" id="{33721D73-2925-4334-AF73-2B3FB71CC539}"/>
              </a:ext>
            </a:extLst>
          </p:cNvPr>
          <p:cNvGrpSpPr/>
          <p:nvPr/>
        </p:nvGrpSpPr>
        <p:grpSpPr>
          <a:xfrm rot="10519993">
            <a:off x="7286150" y="7834709"/>
            <a:ext cx="2927703" cy="2927703"/>
            <a:chOff x="3665010" y="1214034"/>
            <a:chExt cx="3205796" cy="3205796"/>
          </a:xfrm>
          <a:effectLst>
            <a:glow rad="88900">
              <a:srgbClr val="14D1CA">
                <a:alpha val="56000"/>
              </a:srgbClr>
            </a:glow>
          </a:effectLst>
        </p:grpSpPr>
        <p:sp>
          <p:nvSpPr>
            <p:cNvPr id="24" name="任意多边形: 形状 23">
              <a:extLst>
                <a:ext uri="{FF2B5EF4-FFF2-40B4-BE49-F238E27FC236}">
                  <a16:creationId xmlns:a16="http://schemas.microsoft.com/office/drawing/2014/main" id="{3F99039A-BD04-4AF9-9438-24D9997B4298}"/>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9558C0FE-4CDE-4FE7-B873-F0A72A073404}"/>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6" name="圆: 空心 25">
            <a:extLst>
              <a:ext uri="{FF2B5EF4-FFF2-40B4-BE49-F238E27FC236}">
                <a16:creationId xmlns:a16="http://schemas.microsoft.com/office/drawing/2014/main" id="{8FFD761B-9F9F-49F4-9DA7-56239C656033}"/>
              </a:ext>
            </a:extLst>
          </p:cNvPr>
          <p:cNvSpPr/>
          <p:nvPr/>
        </p:nvSpPr>
        <p:spPr>
          <a:xfrm rot="11241601">
            <a:off x="16272731" y="3811111"/>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7" name="任意多边形: 形状 26">
            <a:extLst>
              <a:ext uri="{FF2B5EF4-FFF2-40B4-BE49-F238E27FC236}">
                <a16:creationId xmlns:a16="http://schemas.microsoft.com/office/drawing/2014/main" id="{8CA26B28-174F-49D3-88EC-E78E1A7062FC}"/>
              </a:ext>
            </a:extLst>
          </p:cNvPr>
          <p:cNvSpPr/>
          <p:nvPr/>
        </p:nvSpPr>
        <p:spPr>
          <a:xfrm rot="20654220">
            <a:off x="12501896" y="2750266"/>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501FB4E3-A8E2-469B-B1CA-DE979ED4F87E}"/>
              </a:ext>
            </a:extLst>
          </p:cNvPr>
          <p:cNvSpPr/>
          <p:nvPr/>
        </p:nvSpPr>
        <p:spPr>
          <a:xfrm rot="6649367">
            <a:off x="14096502" y="-1092570"/>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5" name="圆: 空心 34">
            <a:extLst>
              <a:ext uri="{FF2B5EF4-FFF2-40B4-BE49-F238E27FC236}">
                <a16:creationId xmlns:a16="http://schemas.microsoft.com/office/drawing/2014/main" id="{01BD239C-E57F-4069-9E2B-08193DD3129D}"/>
              </a:ext>
            </a:extLst>
          </p:cNvPr>
          <p:cNvSpPr/>
          <p:nvPr/>
        </p:nvSpPr>
        <p:spPr>
          <a:xfrm rot="11241601">
            <a:off x="1485186" y="-3808097"/>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任意多边形: 形状 36">
            <a:extLst>
              <a:ext uri="{FF2B5EF4-FFF2-40B4-BE49-F238E27FC236}">
                <a16:creationId xmlns:a16="http://schemas.microsoft.com/office/drawing/2014/main" id="{C1578CBB-0951-4D14-AABC-77C206F2D71E}"/>
              </a:ext>
            </a:extLst>
          </p:cNvPr>
          <p:cNvSpPr/>
          <p:nvPr/>
        </p:nvSpPr>
        <p:spPr>
          <a:xfrm rot="13108270">
            <a:off x="16576668" y="316913"/>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8" name="圆: 空心 37">
            <a:extLst>
              <a:ext uri="{FF2B5EF4-FFF2-40B4-BE49-F238E27FC236}">
                <a16:creationId xmlns:a16="http://schemas.microsoft.com/office/drawing/2014/main" id="{C0D26CCA-D5D0-4297-BE39-D481878449F9}"/>
              </a:ext>
            </a:extLst>
          </p:cNvPr>
          <p:cNvSpPr/>
          <p:nvPr/>
        </p:nvSpPr>
        <p:spPr>
          <a:xfrm rot="11241601">
            <a:off x="8069007" y="-3598152"/>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6" name="组合 35">
            <a:extLst>
              <a:ext uri="{FF2B5EF4-FFF2-40B4-BE49-F238E27FC236}">
                <a16:creationId xmlns:a16="http://schemas.microsoft.com/office/drawing/2014/main" id="{4D892A7E-C3F0-48FB-85DF-7809C0A796AE}"/>
              </a:ext>
            </a:extLst>
          </p:cNvPr>
          <p:cNvGrpSpPr/>
          <p:nvPr/>
        </p:nvGrpSpPr>
        <p:grpSpPr>
          <a:xfrm rot="10800000">
            <a:off x="6354093" y="1299141"/>
            <a:ext cx="1964996" cy="131685"/>
            <a:chOff x="6888088" y="5453695"/>
            <a:chExt cx="5040559" cy="1215665"/>
          </a:xfrm>
        </p:grpSpPr>
        <p:cxnSp>
          <p:nvCxnSpPr>
            <p:cNvPr id="39" name="直接连接符 38">
              <a:extLst>
                <a:ext uri="{FF2B5EF4-FFF2-40B4-BE49-F238E27FC236}">
                  <a16:creationId xmlns:a16="http://schemas.microsoft.com/office/drawing/2014/main" id="{DA2E3D75-A464-42B8-9FB7-5A4D11802127}"/>
                </a:ext>
              </a:extLst>
            </p:cNvPr>
            <p:cNvCxnSpPr/>
            <p:nvPr/>
          </p:nvCxnSpPr>
          <p:spPr>
            <a:xfrm>
              <a:off x="6888088" y="6669360"/>
              <a:ext cx="3816424" cy="0"/>
            </a:xfrm>
            <a:prstGeom prst="line">
              <a:avLst/>
            </a:prstGeom>
            <a:ln w="25400">
              <a:solidFill>
                <a:srgbClr val="14D1CA"/>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C15A9C9-41BF-4217-A86D-FC453F7F9B27}"/>
                </a:ext>
              </a:extLst>
            </p:cNvPr>
            <p:cNvCxnSpPr>
              <a:cxnSpLocks/>
            </p:cNvCxnSpPr>
            <p:nvPr/>
          </p:nvCxnSpPr>
          <p:spPr>
            <a:xfrm flipH="1">
              <a:off x="10704512" y="5453695"/>
              <a:ext cx="1224135" cy="1213865"/>
            </a:xfrm>
            <a:prstGeom prst="line">
              <a:avLst/>
            </a:prstGeom>
            <a:ln w="25400">
              <a:solidFill>
                <a:srgbClr val="14D1CA"/>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98EFEA74-2317-434F-B84F-44D44D2B61EB}"/>
              </a:ext>
            </a:extLst>
          </p:cNvPr>
          <p:cNvGrpSpPr/>
          <p:nvPr/>
        </p:nvGrpSpPr>
        <p:grpSpPr>
          <a:xfrm>
            <a:off x="8193942" y="3604324"/>
            <a:ext cx="1964996" cy="131685"/>
            <a:chOff x="6888088" y="5453695"/>
            <a:chExt cx="5040559" cy="1215665"/>
          </a:xfrm>
        </p:grpSpPr>
        <p:cxnSp>
          <p:nvCxnSpPr>
            <p:cNvPr id="42" name="直接连接符 41">
              <a:extLst>
                <a:ext uri="{FF2B5EF4-FFF2-40B4-BE49-F238E27FC236}">
                  <a16:creationId xmlns:a16="http://schemas.microsoft.com/office/drawing/2014/main" id="{0D690B3E-CEAC-4D76-8B52-C78D7B00D9FB}"/>
                </a:ext>
              </a:extLst>
            </p:cNvPr>
            <p:cNvCxnSpPr/>
            <p:nvPr/>
          </p:nvCxnSpPr>
          <p:spPr>
            <a:xfrm>
              <a:off x="6888088" y="6669360"/>
              <a:ext cx="3816424" cy="0"/>
            </a:xfrm>
            <a:prstGeom prst="line">
              <a:avLst/>
            </a:prstGeom>
            <a:ln w="25400">
              <a:solidFill>
                <a:srgbClr val="14D1CA"/>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5EDCA59-36ED-494F-B95B-161C8206EDB7}"/>
                </a:ext>
              </a:extLst>
            </p:cNvPr>
            <p:cNvCxnSpPr>
              <a:cxnSpLocks/>
            </p:cNvCxnSpPr>
            <p:nvPr/>
          </p:nvCxnSpPr>
          <p:spPr>
            <a:xfrm flipH="1">
              <a:off x="10704512" y="5453695"/>
              <a:ext cx="1224135" cy="1213865"/>
            </a:xfrm>
            <a:prstGeom prst="line">
              <a:avLst/>
            </a:prstGeom>
            <a:ln w="25400">
              <a:solidFill>
                <a:srgbClr val="14D1CA"/>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9379F012-0FBB-48B3-A43E-FE8251C655BF}"/>
              </a:ext>
            </a:extLst>
          </p:cNvPr>
          <p:cNvGrpSpPr/>
          <p:nvPr/>
        </p:nvGrpSpPr>
        <p:grpSpPr>
          <a:xfrm rot="10800000">
            <a:off x="6337416" y="5491516"/>
            <a:ext cx="1964996" cy="131685"/>
            <a:chOff x="6888088" y="5453695"/>
            <a:chExt cx="5040559" cy="1215665"/>
          </a:xfrm>
        </p:grpSpPr>
        <p:cxnSp>
          <p:nvCxnSpPr>
            <p:cNvPr id="45" name="直接连接符 44">
              <a:extLst>
                <a:ext uri="{FF2B5EF4-FFF2-40B4-BE49-F238E27FC236}">
                  <a16:creationId xmlns:a16="http://schemas.microsoft.com/office/drawing/2014/main" id="{A74D2712-D4C8-4EAD-9403-80DF2EDC8C63}"/>
                </a:ext>
              </a:extLst>
            </p:cNvPr>
            <p:cNvCxnSpPr/>
            <p:nvPr/>
          </p:nvCxnSpPr>
          <p:spPr>
            <a:xfrm>
              <a:off x="6888088" y="6669360"/>
              <a:ext cx="3816424" cy="0"/>
            </a:xfrm>
            <a:prstGeom prst="line">
              <a:avLst/>
            </a:prstGeom>
            <a:ln w="25400">
              <a:solidFill>
                <a:srgbClr val="14D1CA"/>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FE5145B4-773C-45A1-83CA-4934590F7F6A}"/>
                </a:ext>
              </a:extLst>
            </p:cNvPr>
            <p:cNvCxnSpPr>
              <a:cxnSpLocks/>
            </p:cNvCxnSpPr>
            <p:nvPr/>
          </p:nvCxnSpPr>
          <p:spPr>
            <a:xfrm flipH="1">
              <a:off x="10704512" y="5453695"/>
              <a:ext cx="1224135" cy="1213865"/>
            </a:xfrm>
            <a:prstGeom prst="line">
              <a:avLst/>
            </a:prstGeom>
            <a:ln w="25400">
              <a:solidFill>
                <a:srgbClr val="14D1CA"/>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242905F-182C-4EFA-903F-8EB2A1763839}"/>
              </a:ext>
            </a:extLst>
          </p:cNvPr>
          <p:cNvGrpSpPr/>
          <p:nvPr/>
        </p:nvGrpSpPr>
        <p:grpSpPr>
          <a:xfrm>
            <a:off x="166579" y="86217"/>
            <a:ext cx="935596" cy="890224"/>
            <a:chOff x="407876" y="268616"/>
            <a:chExt cx="1172196" cy="1042012"/>
          </a:xfrm>
        </p:grpSpPr>
        <p:grpSp>
          <p:nvGrpSpPr>
            <p:cNvPr id="3" name="组合 2"/>
            <p:cNvGrpSpPr/>
            <p:nvPr/>
          </p:nvGrpSpPr>
          <p:grpSpPr>
            <a:xfrm>
              <a:off x="407876" y="268616"/>
              <a:ext cx="792088" cy="792088"/>
              <a:chOff x="3665010" y="1214034"/>
              <a:chExt cx="3205796" cy="3205796"/>
            </a:xfrm>
            <a:effectLst>
              <a:glow rad="88900">
                <a:srgbClr val="14D1CA">
                  <a:alpha val="56000"/>
                </a:srgbClr>
              </a:glow>
            </a:effectLst>
          </p:grpSpPr>
          <p:sp>
            <p:nvSpPr>
              <p:cNvPr id="4" name="任意多边形: 形状 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p:cNvGrpSpPr/>
            <p:nvPr/>
          </p:nvGrpSpPr>
          <p:grpSpPr>
            <a:xfrm>
              <a:off x="1034148" y="764704"/>
              <a:ext cx="545924" cy="545924"/>
              <a:chOff x="3665010" y="1214034"/>
              <a:chExt cx="3205796" cy="3205796"/>
            </a:xfrm>
            <a:effectLst>
              <a:glow rad="88900">
                <a:srgbClr val="14D1CA">
                  <a:alpha val="56000"/>
                </a:srgbClr>
              </a:glow>
            </a:effectLst>
          </p:grpSpPr>
          <p:sp>
            <p:nvSpPr>
              <p:cNvPr id="7" name="任意多边形: 形状 6"/>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9" name="组合 8"/>
          <p:cNvGrpSpPr/>
          <p:nvPr/>
        </p:nvGrpSpPr>
        <p:grpSpPr>
          <a:xfrm>
            <a:off x="1082308" y="10576"/>
            <a:ext cx="6582177" cy="1384995"/>
            <a:chOff x="1726174" y="291221"/>
            <a:chExt cx="5944006" cy="1384995"/>
          </a:xfrm>
        </p:grpSpPr>
        <p:sp>
          <p:nvSpPr>
            <p:cNvPr id="10" name="文本框 9"/>
            <p:cNvSpPr txBox="1"/>
            <p:nvPr/>
          </p:nvSpPr>
          <p:spPr>
            <a:xfrm>
              <a:off x="2417203" y="291221"/>
              <a:ext cx="5252977" cy="1384995"/>
            </a:xfrm>
            <a:prstGeom prst="rect">
              <a:avLst/>
            </a:prstGeom>
            <a:noFill/>
          </p:spPr>
          <p:txBody>
            <a:bodyPr wrap="square" rtlCol="0">
              <a:spAutoFit/>
            </a:bodyPr>
            <a:lstStyle/>
            <a:p>
              <a:r>
                <a:rPr lang="zh-CN" altLang="zh-CN" sz="28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8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Camera one :</a:t>
              </a:r>
            </a:p>
            <a:p>
              <a:r>
                <a:rPr lang="en-US" altLang="zh-CN" sz="28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(esp32-cam + FTDI 232 module</a:t>
              </a:r>
              <a:r>
                <a:rPr lang="zh-CN" altLang="en-US" sz="28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4000" dirty="0">
                <a:solidFill>
                  <a:srgbClr val="14D1C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726174" y="403715"/>
              <a:ext cx="1149534"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05</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118325" y="1061194"/>
            <a:ext cx="3136360" cy="5570756"/>
          </a:xfrm>
          <a:prstGeom prst="rect">
            <a:avLst/>
          </a:prstGeom>
          <a:noFill/>
        </p:spPr>
        <p:txBody>
          <a:bodyPr wrap="square" rtlCol="0">
            <a:spAutoFit/>
          </a:bodyPr>
          <a:lstStyle/>
          <a:p>
            <a:pPr>
              <a:lnSpc>
                <a:spcPct val="150000"/>
              </a:lnSpc>
            </a:pP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The functions realized:</a:t>
            </a:r>
            <a:endParaRPr lang="zh-CN"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 After connecting with the camera to the same </a:t>
            </a:r>
            <a:r>
              <a:rPr lang="en-US" altLang="zh-CN" sz="20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wifi</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(user name: KKKKKK, password: 12345678901), the dormitory can be monitored in real time through the web page (mobile phone or computer open http://192.168.115.56/)</a:t>
            </a:r>
            <a:r>
              <a:rPr lang="en-US" altLang="zh-CN" sz="20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a16="http://schemas.microsoft.com/office/drawing/2014/main" id="{7A2D469A-AFF3-4E36-ADFE-7F3EFE81EF16}"/>
              </a:ext>
            </a:extLst>
          </p:cNvPr>
          <p:cNvSpPr/>
          <p:nvPr/>
        </p:nvSpPr>
        <p:spPr>
          <a:xfrm>
            <a:off x="147023" y="1200905"/>
            <a:ext cx="5505422" cy="5445326"/>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8B059D9-9E48-4B21-8F67-92ACF2619C15}"/>
              </a:ext>
            </a:extLst>
          </p:cNvPr>
          <p:cNvSpPr txBox="1"/>
          <p:nvPr/>
        </p:nvSpPr>
        <p:spPr>
          <a:xfrm>
            <a:off x="5887606" y="1140132"/>
            <a:ext cx="3604087" cy="5585440"/>
          </a:xfrm>
          <a:prstGeom prst="rect">
            <a:avLst/>
          </a:prstGeom>
          <a:noFill/>
        </p:spPr>
        <p:txBody>
          <a:bodyPr wrap="square" rtlCol="0">
            <a:spAutoFit/>
          </a:bodyPr>
          <a:lstStyle/>
          <a:p>
            <a:pPr>
              <a:lnSpc>
                <a:spcPct val="150000"/>
              </a:lnSpc>
            </a:pP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2.When mobile phone App1 receives a warning of someone approaching, users can press OFF to take a picture through mobile phone App2 (Blynk) (the flash light of camera 1 will be turned on when taking a picture to ensure that the picture can be taken clearly even in the dark), and the picture can be saved and viewed through the website.</a:t>
            </a:r>
            <a:endPar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4" name="图片 23">
            <a:extLst>
              <a:ext uri="{FF2B5EF4-FFF2-40B4-BE49-F238E27FC236}">
                <a16:creationId xmlns:a16="http://schemas.microsoft.com/office/drawing/2014/main" id="{353009A3-C4F8-499A-BF3E-868C9F5B70E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5105" y="1385277"/>
            <a:ext cx="2396681" cy="5193560"/>
          </a:xfrm>
          <a:prstGeom prst="rect">
            <a:avLst/>
          </a:prstGeom>
          <a:noFill/>
          <a:ln>
            <a:noFill/>
          </a:ln>
        </p:spPr>
      </p:pic>
      <p:sp>
        <p:nvSpPr>
          <p:cNvPr id="25" name="矩形 24">
            <a:extLst>
              <a:ext uri="{FF2B5EF4-FFF2-40B4-BE49-F238E27FC236}">
                <a16:creationId xmlns:a16="http://schemas.microsoft.com/office/drawing/2014/main" id="{1D9C2EA5-47E2-4844-877B-BAC91E3BCCE6}"/>
              </a:ext>
            </a:extLst>
          </p:cNvPr>
          <p:cNvSpPr/>
          <p:nvPr/>
        </p:nvSpPr>
        <p:spPr>
          <a:xfrm>
            <a:off x="5807968" y="1210189"/>
            <a:ext cx="6237008" cy="5445326"/>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E9D5D0FC-3E01-41A0-9C28-24982EE27B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4485" y="75802"/>
            <a:ext cx="1003609" cy="1041544"/>
          </a:xfrm>
          <a:prstGeom prst="rect">
            <a:avLst/>
          </a:prstGeom>
          <a:noFill/>
          <a:ln>
            <a:noFill/>
          </a:ln>
        </p:spPr>
      </p:pic>
      <p:pic>
        <p:nvPicPr>
          <p:cNvPr id="28" name="图片 27">
            <a:extLst>
              <a:ext uri="{FF2B5EF4-FFF2-40B4-BE49-F238E27FC236}">
                <a16:creationId xmlns:a16="http://schemas.microsoft.com/office/drawing/2014/main" id="{E90A42B7-5818-4D9C-A908-F4AA2298A1F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1693" y="1324500"/>
            <a:ext cx="2397760" cy="5195570"/>
          </a:xfrm>
          <a:prstGeom prst="rect">
            <a:avLst/>
          </a:prstGeom>
          <a:noFill/>
          <a:ln>
            <a:noFill/>
          </a:ln>
        </p:spPr>
      </p:pic>
    </p:spTree>
    <p:extLst>
      <p:ext uri="{BB962C8B-B14F-4D97-AF65-F5344CB8AC3E}">
        <p14:creationId xmlns:p14="http://schemas.microsoft.com/office/powerpoint/2010/main" val="132940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2B2D261-0997-4A92-98BA-A88910D9DE7E}"/>
              </a:ext>
            </a:extLst>
          </p:cNvPr>
          <p:cNvGrpSpPr/>
          <p:nvPr/>
        </p:nvGrpSpPr>
        <p:grpSpPr>
          <a:xfrm>
            <a:off x="104451" y="100501"/>
            <a:ext cx="1007604" cy="928136"/>
            <a:chOff x="407876" y="268616"/>
            <a:chExt cx="1172196" cy="1042012"/>
          </a:xfrm>
        </p:grpSpPr>
        <p:grpSp>
          <p:nvGrpSpPr>
            <p:cNvPr id="15" name="组合 14"/>
            <p:cNvGrpSpPr/>
            <p:nvPr/>
          </p:nvGrpSpPr>
          <p:grpSpPr>
            <a:xfrm>
              <a:off x="407876" y="268616"/>
              <a:ext cx="792088" cy="792088"/>
              <a:chOff x="3665010" y="1214034"/>
              <a:chExt cx="3205796" cy="3205796"/>
            </a:xfrm>
            <a:effectLst>
              <a:glow rad="88900">
                <a:srgbClr val="14D1CA">
                  <a:alpha val="56000"/>
                </a:srgbClr>
              </a:glow>
            </a:effectLst>
          </p:grpSpPr>
          <p:sp>
            <p:nvSpPr>
              <p:cNvPr id="16" name="任意多边形: 形状 15"/>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任意多边形: 形状 16"/>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8" name="组合 17"/>
            <p:cNvGrpSpPr/>
            <p:nvPr/>
          </p:nvGrpSpPr>
          <p:grpSpPr>
            <a:xfrm>
              <a:off x="1034148" y="764704"/>
              <a:ext cx="545924" cy="545924"/>
              <a:chOff x="3665010" y="1214034"/>
              <a:chExt cx="3205796" cy="3205796"/>
            </a:xfrm>
            <a:effectLst>
              <a:glow rad="88900">
                <a:srgbClr val="14D1CA">
                  <a:alpha val="56000"/>
                </a:srgbClr>
              </a:glow>
            </a:effectLst>
          </p:grpSpPr>
          <p:sp>
            <p:nvSpPr>
              <p:cNvPr id="19" name="任意多边形: 形状 18"/>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任意多边形: 形状 19"/>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sp>
        <p:nvSpPr>
          <p:cNvPr id="31" name="文本框 30">
            <a:extLst>
              <a:ext uri="{FF2B5EF4-FFF2-40B4-BE49-F238E27FC236}">
                <a16:creationId xmlns:a16="http://schemas.microsoft.com/office/drawing/2014/main" id="{1E29F534-0C5D-4A56-B421-DD42EF354180}"/>
              </a:ext>
            </a:extLst>
          </p:cNvPr>
          <p:cNvSpPr txBox="1"/>
          <p:nvPr/>
        </p:nvSpPr>
        <p:spPr>
          <a:xfrm>
            <a:off x="235044" y="1594792"/>
            <a:ext cx="5217445" cy="1015663"/>
          </a:xfrm>
          <a:prstGeom prst="rect">
            <a:avLst/>
          </a:prstGeom>
          <a:noFill/>
        </p:spPr>
        <p:txBody>
          <a:bodyPr wrap="square" rtlCol="0">
            <a:spAutoFit/>
          </a:bodyPr>
          <a:lstStyle/>
          <a:p>
            <a:r>
              <a:rPr lang="en-US" altLang="zh-CN" sz="2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The functions realized are</a:t>
            </a:r>
          </a:p>
          <a:p>
            <a:r>
              <a:rPr lang="en-US" altLang="zh-CN"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 Upload a photo every 20 seconds to the </a:t>
            </a:r>
            <a:r>
              <a:rPr lang="en-US" altLang="zh-CN" sz="18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Bava</a:t>
            </a:r>
            <a:r>
              <a:rPr lang="en-US" altLang="zh-CN"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cloud platform for savi</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ng.</a:t>
            </a:r>
            <a:endPar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文本框 38">
            <a:extLst>
              <a:ext uri="{FF2B5EF4-FFF2-40B4-BE49-F238E27FC236}">
                <a16:creationId xmlns:a16="http://schemas.microsoft.com/office/drawing/2014/main" id="{D3FB4B62-E71C-466B-85E7-69BE064D9676}"/>
              </a:ext>
            </a:extLst>
          </p:cNvPr>
          <p:cNvSpPr txBox="1"/>
          <p:nvPr/>
        </p:nvSpPr>
        <p:spPr>
          <a:xfrm>
            <a:off x="5654996" y="1180233"/>
            <a:ext cx="61296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2. View the pictures saved by </a:t>
            </a:r>
            <a:r>
              <a:rPr lang="en-US" altLang="zh-CN" sz="18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Bava</a:t>
            </a:r>
            <a:r>
              <a:rPr lang="en-US" altLang="zh-CN"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Cloud platform on the mobile phone APP3.</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44EB0FAB-EEB8-4368-963F-1812370BC66F}"/>
              </a:ext>
            </a:extLst>
          </p:cNvPr>
          <p:cNvGrpSpPr/>
          <p:nvPr/>
        </p:nvGrpSpPr>
        <p:grpSpPr>
          <a:xfrm>
            <a:off x="1028836" y="30210"/>
            <a:ext cx="6582177" cy="892552"/>
            <a:chOff x="1726174" y="291221"/>
            <a:chExt cx="5944006" cy="892552"/>
          </a:xfrm>
        </p:grpSpPr>
        <p:sp>
          <p:nvSpPr>
            <p:cNvPr id="24" name="文本框 23">
              <a:extLst>
                <a:ext uri="{FF2B5EF4-FFF2-40B4-BE49-F238E27FC236}">
                  <a16:creationId xmlns:a16="http://schemas.microsoft.com/office/drawing/2014/main" id="{AC612413-3CEE-44A4-8153-FEE4EDECA708}"/>
                </a:ext>
              </a:extLst>
            </p:cNvPr>
            <p:cNvSpPr txBox="1"/>
            <p:nvPr/>
          </p:nvSpPr>
          <p:spPr>
            <a:xfrm>
              <a:off x="2417203" y="291221"/>
              <a:ext cx="5252977" cy="892552"/>
            </a:xfrm>
            <a:prstGeom prst="rect">
              <a:avLst/>
            </a:prstGeom>
            <a:noFill/>
          </p:spPr>
          <p:txBody>
            <a:bodyPr wrap="square" rtlCol="0">
              <a:spAutoFit/>
            </a:bodyPr>
            <a:lstStyle/>
            <a:p>
              <a:r>
                <a:rPr lang="zh-CN" altLang="zh-CN" sz="28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8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Camera two :</a:t>
              </a:r>
            </a:p>
            <a:p>
              <a:r>
                <a:rPr lang="en-US" altLang="zh-CN" sz="24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(esp32-cam + ch340g-usb to TTL</a:t>
              </a:r>
              <a:r>
                <a:rPr lang="zh-CN" altLang="zh-CN" sz="2400" kern="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4800" dirty="0">
                <a:solidFill>
                  <a:srgbClr val="14D1CA"/>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7E1EF754-15E3-4581-BB29-471D0701BF51}"/>
                </a:ext>
              </a:extLst>
            </p:cNvPr>
            <p:cNvSpPr txBox="1"/>
            <p:nvPr/>
          </p:nvSpPr>
          <p:spPr>
            <a:xfrm>
              <a:off x="1726174" y="403715"/>
              <a:ext cx="1149534"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05</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pic>
        <p:nvPicPr>
          <p:cNvPr id="28" name="图片 27">
            <a:extLst>
              <a:ext uri="{FF2B5EF4-FFF2-40B4-BE49-F238E27FC236}">
                <a16:creationId xmlns:a16="http://schemas.microsoft.com/office/drawing/2014/main" id="{6DD8040D-ED13-4DEB-B376-E59EC7367F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589" y="2859368"/>
            <a:ext cx="4736465" cy="2933700"/>
          </a:xfrm>
          <a:prstGeom prst="rect">
            <a:avLst/>
          </a:prstGeom>
          <a:noFill/>
          <a:ln>
            <a:noFill/>
          </a:ln>
        </p:spPr>
      </p:pic>
      <p:sp>
        <p:nvSpPr>
          <p:cNvPr id="32" name="矩形 31">
            <a:extLst>
              <a:ext uri="{FF2B5EF4-FFF2-40B4-BE49-F238E27FC236}">
                <a16:creationId xmlns:a16="http://schemas.microsoft.com/office/drawing/2014/main" id="{1371EAA7-B8E8-47AE-ABAA-D03276463181}"/>
              </a:ext>
            </a:extLst>
          </p:cNvPr>
          <p:cNvSpPr/>
          <p:nvPr/>
        </p:nvSpPr>
        <p:spPr>
          <a:xfrm>
            <a:off x="147024" y="1520937"/>
            <a:ext cx="5156888" cy="4697039"/>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E4B17D68-6AC3-440C-8369-0C2A3F2E4431}"/>
              </a:ext>
            </a:extLst>
          </p:cNvPr>
          <p:cNvSpPr/>
          <p:nvPr/>
        </p:nvSpPr>
        <p:spPr>
          <a:xfrm>
            <a:off x="5506420" y="1025836"/>
            <a:ext cx="6350219" cy="5643523"/>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2DA583F7-8C8B-4281-A881-231703BCA9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1984" y="1837230"/>
            <a:ext cx="2520280" cy="4681512"/>
          </a:xfrm>
          <a:prstGeom prst="rect">
            <a:avLst/>
          </a:prstGeom>
          <a:noFill/>
          <a:ln>
            <a:noFill/>
          </a:ln>
        </p:spPr>
      </p:pic>
      <p:pic>
        <p:nvPicPr>
          <p:cNvPr id="36" name="图片 35">
            <a:extLst>
              <a:ext uri="{FF2B5EF4-FFF2-40B4-BE49-F238E27FC236}">
                <a16:creationId xmlns:a16="http://schemas.microsoft.com/office/drawing/2014/main" id="{230C9D55-CF2F-4493-A805-7B0D31B671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20336" y="2714738"/>
            <a:ext cx="2310501" cy="2541551"/>
          </a:xfrm>
          <a:prstGeom prst="rect">
            <a:avLst/>
          </a:prstGeom>
          <a:noFill/>
          <a:ln>
            <a:noFill/>
          </a:ln>
        </p:spPr>
      </p:pic>
      <p:sp>
        <p:nvSpPr>
          <p:cNvPr id="37" name="半闭框 36">
            <a:extLst>
              <a:ext uri="{FF2B5EF4-FFF2-40B4-BE49-F238E27FC236}">
                <a16:creationId xmlns:a16="http://schemas.microsoft.com/office/drawing/2014/main" id="{BC515674-B50C-4AA0-A8CB-71C53D44A9E6}"/>
              </a:ext>
            </a:extLst>
          </p:cNvPr>
          <p:cNvSpPr/>
          <p:nvPr/>
        </p:nvSpPr>
        <p:spPr>
          <a:xfrm rot="10800000">
            <a:off x="10746335" y="5635069"/>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1" name="组合 40">
            <a:extLst>
              <a:ext uri="{FF2B5EF4-FFF2-40B4-BE49-F238E27FC236}">
                <a16:creationId xmlns:a16="http://schemas.microsoft.com/office/drawing/2014/main" id="{A07A3CEE-9CB0-43DA-98EE-CF02A407A1D2}"/>
              </a:ext>
            </a:extLst>
          </p:cNvPr>
          <p:cNvGrpSpPr/>
          <p:nvPr/>
        </p:nvGrpSpPr>
        <p:grpSpPr>
          <a:xfrm rot="10519993">
            <a:off x="7286150" y="7834709"/>
            <a:ext cx="2927703" cy="2927703"/>
            <a:chOff x="3665010" y="1214034"/>
            <a:chExt cx="3205796" cy="3205796"/>
          </a:xfrm>
          <a:effectLst>
            <a:glow rad="88900">
              <a:srgbClr val="14D1CA">
                <a:alpha val="56000"/>
              </a:srgbClr>
            </a:glow>
          </a:effectLst>
        </p:grpSpPr>
        <p:sp>
          <p:nvSpPr>
            <p:cNvPr id="42" name="任意多边形: 形状 41">
              <a:extLst>
                <a:ext uri="{FF2B5EF4-FFF2-40B4-BE49-F238E27FC236}">
                  <a16:creationId xmlns:a16="http://schemas.microsoft.com/office/drawing/2014/main" id="{8FB96005-86A7-4067-97B0-B72D421586B0}"/>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B364B386-68A3-4783-907E-298241604806}"/>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4" name="圆: 空心 43">
            <a:extLst>
              <a:ext uri="{FF2B5EF4-FFF2-40B4-BE49-F238E27FC236}">
                <a16:creationId xmlns:a16="http://schemas.microsoft.com/office/drawing/2014/main" id="{4E2ECD05-1DB1-4FC7-932F-F7471751E1CA}"/>
              </a:ext>
            </a:extLst>
          </p:cNvPr>
          <p:cNvSpPr/>
          <p:nvPr/>
        </p:nvSpPr>
        <p:spPr>
          <a:xfrm rot="11241601">
            <a:off x="-5130225" y="494323"/>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5" name="任意多边形: 形状 44">
            <a:extLst>
              <a:ext uri="{FF2B5EF4-FFF2-40B4-BE49-F238E27FC236}">
                <a16:creationId xmlns:a16="http://schemas.microsoft.com/office/drawing/2014/main" id="{9A90C119-8FA0-4127-BE20-B2D0843263A3}"/>
              </a:ext>
            </a:extLst>
          </p:cNvPr>
          <p:cNvSpPr/>
          <p:nvPr/>
        </p:nvSpPr>
        <p:spPr>
          <a:xfrm rot="20654220">
            <a:off x="1401351" y="7985276"/>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6" name="任意多边形: 形状 45">
            <a:extLst>
              <a:ext uri="{FF2B5EF4-FFF2-40B4-BE49-F238E27FC236}">
                <a16:creationId xmlns:a16="http://schemas.microsoft.com/office/drawing/2014/main" id="{7FFFA8AF-1CDA-48E1-ACC5-CD10BCC4B1C0}"/>
              </a:ext>
            </a:extLst>
          </p:cNvPr>
          <p:cNvSpPr/>
          <p:nvPr/>
        </p:nvSpPr>
        <p:spPr>
          <a:xfrm rot="6649367">
            <a:off x="3216672" y="-2433539"/>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7" name="圆: 空心 46">
            <a:extLst>
              <a:ext uri="{FF2B5EF4-FFF2-40B4-BE49-F238E27FC236}">
                <a16:creationId xmlns:a16="http://schemas.microsoft.com/office/drawing/2014/main" id="{D76EA4CA-9B7D-49F3-99E5-00C7DA9BC49C}"/>
              </a:ext>
            </a:extLst>
          </p:cNvPr>
          <p:cNvSpPr/>
          <p:nvPr/>
        </p:nvSpPr>
        <p:spPr>
          <a:xfrm rot="11241601">
            <a:off x="17248415" y="4192712"/>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任意多边形: 形状 47">
            <a:extLst>
              <a:ext uri="{FF2B5EF4-FFF2-40B4-BE49-F238E27FC236}">
                <a16:creationId xmlns:a16="http://schemas.microsoft.com/office/drawing/2014/main" id="{B4454CF1-6E7E-4A18-92CB-226DE4EE8C77}"/>
              </a:ext>
            </a:extLst>
          </p:cNvPr>
          <p:cNvSpPr/>
          <p:nvPr/>
        </p:nvSpPr>
        <p:spPr>
          <a:xfrm rot="13108270">
            <a:off x="16576668" y="316913"/>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9" name="圆: 空心 48">
            <a:extLst>
              <a:ext uri="{FF2B5EF4-FFF2-40B4-BE49-F238E27FC236}">
                <a16:creationId xmlns:a16="http://schemas.microsoft.com/office/drawing/2014/main" id="{458BE646-F141-44C2-8FB9-F9D6167F4141}"/>
              </a:ext>
            </a:extLst>
          </p:cNvPr>
          <p:cNvSpPr/>
          <p:nvPr/>
        </p:nvSpPr>
        <p:spPr>
          <a:xfrm rot="11241601">
            <a:off x="8069007" y="-3598152"/>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68244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0401615" y="4939167"/>
            <a:ext cx="1690383" cy="1690383"/>
            <a:chOff x="3665010" y="1214034"/>
            <a:chExt cx="3205796" cy="3205796"/>
          </a:xfrm>
          <a:effectLst>
            <a:glow rad="88900">
              <a:srgbClr val="14D1CA">
                <a:alpha val="56000"/>
              </a:srgbClr>
            </a:glow>
          </a:effectLst>
        </p:grpSpPr>
        <p:sp>
          <p:nvSpPr>
            <p:cNvPr id="28" name="任意多边形: 形状 27"/>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0" name="组合 29"/>
          <p:cNvGrpSpPr/>
          <p:nvPr/>
        </p:nvGrpSpPr>
        <p:grpSpPr>
          <a:xfrm rot="21282788">
            <a:off x="9520232" y="5762603"/>
            <a:ext cx="1046734" cy="1046734"/>
            <a:chOff x="3665010" y="1214034"/>
            <a:chExt cx="3205796" cy="3205796"/>
          </a:xfrm>
          <a:effectLst>
            <a:glow rad="88900">
              <a:srgbClr val="14D1CA">
                <a:alpha val="56000"/>
              </a:srgbClr>
            </a:glow>
          </a:effectLst>
        </p:grpSpPr>
        <p:sp>
          <p:nvSpPr>
            <p:cNvPr id="31" name="任意多边形: 形状 30"/>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20" name="直接连接符 19"/>
          <p:cNvCxnSpPr/>
          <p:nvPr/>
        </p:nvCxnSpPr>
        <p:spPr>
          <a:xfrm flipV="1">
            <a:off x="3932885" y="2204864"/>
            <a:ext cx="739567" cy="792091"/>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sp>
        <p:nvSpPr>
          <p:cNvPr id="49" name="矩形: 剪去对角 48"/>
          <p:cNvSpPr/>
          <p:nvPr/>
        </p:nvSpPr>
        <p:spPr>
          <a:xfrm rot="10800000" flipH="1">
            <a:off x="4672452" y="1563553"/>
            <a:ext cx="7107200" cy="2354137"/>
          </a:xfrm>
          <a:prstGeom prst="snip2DiagRect">
            <a:avLst>
              <a:gd name="adj1" fmla="val 0"/>
              <a:gd name="adj2" fmla="val 25639"/>
            </a:avLst>
          </a:prstGeom>
          <a:noFill/>
          <a:ln w="25400">
            <a:solidFill>
              <a:srgbClr val="14D1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1" name="半闭框 50"/>
          <p:cNvSpPr/>
          <p:nvPr/>
        </p:nvSpPr>
        <p:spPr>
          <a:xfrm rot="16200000">
            <a:off x="4761573" y="2891219"/>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半闭框 51"/>
          <p:cNvSpPr/>
          <p:nvPr/>
        </p:nvSpPr>
        <p:spPr>
          <a:xfrm rot="5400000">
            <a:off x="10754849" y="1761320"/>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p:cNvSpPr txBox="1"/>
          <p:nvPr/>
        </p:nvSpPr>
        <p:spPr>
          <a:xfrm>
            <a:off x="4492632" y="2396892"/>
            <a:ext cx="7021417" cy="769441"/>
          </a:xfrm>
          <a:prstGeom prst="rect">
            <a:avLst/>
          </a:prstGeom>
          <a:noFill/>
        </p:spPr>
        <p:txBody>
          <a:bodyPr wrap="square" rtlCol="0">
            <a:spAutoFit/>
          </a:bodyPr>
          <a:lstStyle/>
          <a:p>
            <a:pPr algn="ctr"/>
            <a:r>
              <a:rPr lang="en-US" altLang="zh-CN" sz="4400" dirty="0">
                <a:solidFill>
                  <a:schemeClr val="bg1"/>
                </a:solidFill>
                <a:latin typeface="微软雅黑" panose="020B0503020204020204" pitchFamily="34" charset="-122"/>
                <a:ea typeface="微软雅黑" panose="020B0503020204020204" pitchFamily="34" charset="-122"/>
              </a:rPr>
              <a:t>Other modules</a:t>
            </a:r>
            <a:endParaRPr lang="zh-CN" altLang="zh-CN" sz="440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rot="11669572">
            <a:off x="9290134" y="-229573"/>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11669572">
            <a:off x="9885877" y="-633215"/>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11669572">
            <a:off x="8976786" y="-700545"/>
            <a:ext cx="112790" cy="2463879"/>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11947566">
            <a:off x="6885098" y="4992747"/>
            <a:ext cx="63596" cy="2654194"/>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5C61606A-1058-418C-8C25-543CC1600D46}"/>
              </a:ext>
            </a:extLst>
          </p:cNvPr>
          <p:cNvGrpSpPr/>
          <p:nvPr/>
        </p:nvGrpSpPr>
        <p:grpSpPr>
          <a:xfrm rot="20901898">
            <a:off x="793952" y="2059941"/>
            <a:ext cx="2927703" cy="2927703"/>
            <a:chOff x="3665010" y="1214034"/>
            <a:chExt cx="3205796" cy="3205796"/>
          </a:xfrm>
          <a:effectLst>
            <a:glow rad="88900">
              <a:srgbClr val="14D1CA">
                <a:alpha val="56000"/>
              </a:srgbClr>
            </a:glow>
          </a:effectLst>
        </p:grpSpPr>
        <p:sp>
          <p:nvSpPr>
            <p:cNvPr id="37" name="任意多边形: 形状 36">
              <a:extLst>
                <a:ext uri="{FF2B5EF4-FFF2-40B4-BE49-F238E27FC236}">
                  <a16:creationId xmlns:a16="http://schemas.microsoft.com/office/drawing/2014/main" id="{E8F85CB8-75B2-4EB0-8595-03F19F3AA22E}"/>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a:extLst>
                <a:ext uri="{FF2B5EF4-FFF2-40B4-BE49-F238E27FC236}">
                  <a16:creationId xmlns:a16="http://schemas.microsoft.com/office/drawing/2014/main" id="{D4307E9A-0C82-45E1-BDFE-43E60FA412C0}"/>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1" name="圆: 空心 40">
            <a:extLst>
              <a:ext uri="{FF2B5EF4-FFF2-40B4-BE49-F238E27FC236}">
                <a16:creationId xmlns:a16="http://schemas.microsoft.com/office/drawing/2014/main" id="{A70ACD62-8BDF-46C4-9110-CE3844F6BC36}"/>
              </a:ext>
            </a:extLst>
          </p:cNvPr>
          <p:cNvSpPr/>
          <p:nvPr/>
        </p:nvSpPr>
        <p:spPr>
          <a:xfrm rot="23506">
            <a:off x="605762" y="1871751"/>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任意多边形: 形状 41">
            <a:extLst>
              <a:ext uri="{FF2B5EF4-FFF2-40B4-BE49-F238E27FC236}">
                <a16:creationId xmlns:a16="http://schemas.microsoft.com/office/drawing/2014/main" id="{074A3EF0-33C6-41BB-AB2A-0EAE5293884C}"/>
              </a:ext>
            </a:extLst>
          </p:cNvPr>
          <p:cNvSpPr/>
          <p:nvPr/>
        </p:nvSpPr>
        <p:spPr>
          <a:xfrm rot="9436125">
            <a:off x="693847" y="4132652"/>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3" name="任意多边形: 形状 42">
            <a:extLst>
              <a:ext uri="{FF2B5EF4-FFF2-40B4-BE49-F238E27FC236}">
                <a16:creationId xmlns:a16="http://schemas.microsoft.com/office/drawing/2014/main" id="{2BFF1623-0896-45A8-9D5A-1336B88C4E13}"/>
              </a:ext>
            </a:extLst>
          </p:cNvPr>
          <p:cNvSpPr/>
          <p:nvPr/>
        </p:nvSpPr>
        <p:spPr>
          <a:xfrm rot="17031272">
            <a:off x="1084652" y="1032808"/>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4" name="圆: 空心 43">
            <a:extLst>
              <a:ext uri="{FF2B5EF4-FFF2-40B4-BE49-F238E27FC236}">
                <a16:creationId xmlns:a16="http://schemas.microsoft.com/office/drawing/2014/main" id="{4E6461E0-4DB9-4642-8F5B-9A17E81C37D7}"/>
              </a:ext>
            </a:extLst>
          </p:cNvPr>
          <p:cNvSpPr/>
          <p:nvPr/>
        </p:nvSpPr>
        <p:spPr>
          <a:xfrm rot="23506">
            <a:off x="537329" y="1798892"/>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任意多边形: 形状 44">
            <a:extLst>
              <a:ext uri="{FF2B5EF4-FFF2-40B4-BE49-F238E27FC236}">
                <a16:creationId xmlns:a16="http://schemas.microsoft.com/office/drawing/2014/main" id="{84475F0B-144F-4304-97F3-F9292011F443}"/>
              </a:ext>
            </a:extLst>
          </p:cNvPr>
          <p:cNvSpPr/>
          <p:nvPr/>
        </p:nvSpPr>
        <p:spPr>
          <a:xfrm rot="1890175">
            <a:off x="3460289" y="2611176"/>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6" name="圆: 空心 45">
            <a:extLst>
              <a:ext uri="{FF2B5EF4-FFF2-40B4-BE49-F238E27FC236}">
                <a16:creationId xmlns:a16="http://schemas.microsoft.com/office/drawing/2014/main" id="{9CD1E8FC-D3F9-4C0A-9CD6-D005F3EDBA77}"/>
              </a:ext>
            </a:extLst>
          </p:cNvPr>
          <p:cNvSpPr/>
          <p:nvPr/>
        </p:nvSpPr>
        <p:spPr>
          <a:xfrm rot="23506">
            <a:off x="814063" y="2058457"/>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81636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89955" y="66017"/>
            <a:ext cx="4798367" cy="769441"/>
            <a:chOff x="1726174" y="403715"/>
            <a:chExt cx="4798367" cy="769441"/>
          </a:xfrm>
        </p:grpSpPr>
        <p:sp>
          <p:nvSpPr>
            <p:cNvPr id="9" name="文本框 8"/>
            <p:cNvSpPr txBox="1"/>
            <p:nvPr/>
          </p:nvSpPr>
          <p:spPr>
            <a:xfrm>
              <a:off x="2733907" y="447925"/>
              <a:ext cx="3790634" cy="646331"/>
            </a:xfrm>
            <a:prstGeom prst="rect">
              <a:avLst/>
            </a:prstGeom>
            <a:noFill/>
          </p:spPr>
          <p:txBody>
            <a:bodyPr wrap="square" rtlCol="0">
              <a:spAutoFit/>
            </a:bodyPr>
            <a:lstStyle/>
            <a:p>
              <a:pPr>
                <a:defRPr/>
              </a:pPr>
              <a:r>
                <a:rPr lang="en-US" altLang="zh-CN" sz="3600" dirty="0">
                  <a:solidFill>
                    <a:srgbClr val="14D1CA"/>
                  </a:solidFill>
                  <a:latin typeface="微软雅黑" panose="020B0503020204020204" pitchFamily="34" charset="-122"/>
                  <a:ea typeface="微软雅黑" panose="020B0503020204020204" pitchFamily="34" charset="-122"/>
                </a:rPr>
                <a:t>Other modules</a:t>
              </a:r>
              <a:endParaRPr lang="zh-CN" altLang="zh-CN" sz="3600" dirty="0">
                <a:solidFill>
                  <a:srgbClr val="14D1CA"/>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26174" y="403715"/>
              <a:ext cx="127323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rPr>
                <a:t>06</a:t>
              </a:r>
              <a:endParaRPr kumimoji="0" lang="zh-CN" altLang="en-US"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endParaRPr>
            </a:p>
          </p:txBody>
        </p:sp>
      </p:grpSp>
      <p:cxnSp>
        <p:nvCxnSpPr>
          <p:cNvPr id="17" name="直接连接符 16"/>
          <p:cNvCxnSpPr>
            <a:cxnSpLocks/>
          </p:cNvCxnSpPr>
          <p:nvPr/>
        </p:nvCxnSpPr>
        <p:spPr>
          <a:xfrm flipV="1">
            <a:off x="5798150" y="1794311"/>
            <a:ext cx="344672" cy="698585"/>
          </a:xfrm>
          <a:prstGeom prst="line">
            <a:avLst/>
          </a:prstGeom>
          <a:ln w="63500">
            <a:solidFill>
              <a:srgbClr val="14D1C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a:cxnSpLocks/>
          </p:cNvCxnSpPr>
          <p:nvPr/>
        </p:nvCxnSpPr>
        <p:spPr>
          <a:xfrm flipH="1" flipV="1">
            <a:off x="5547449" y="1510674"/>
            <a:ext cx="250701" cy="1702302"/>
          </a:xfrm>
          <a:prstGeom prst="line">
            <a:avLst/>
          </a:prstGeom>
          <a:ln w="63500">
            <a:solidFill>
              <a:srgbClr val="14D1C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94915" y="711033"/>
            <a:ext cx="5542203"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prstClr val="white"/>
                </a:solidFill>
                <a:latin typeface="微软雅黑" panose="020B0503020204020204" pitchFamily="34" charset="-122"/>
                <a:ea typeface="微软雅黑" panose="020B0503020204020204" pitchFamily="34" charset="-122"/>
              </a:rPr>
              <a:t>    </a:t>
            </a:r>
          </a:p>
          <a:p>
            <a:pPr lvl="0" algn="just"/>
            <a:r>
              <a:rPr lang="en-US" altLang="zh-CN" sz="16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The DHT11 sensor is used to display the temperature and humidity. It adopts single-bus DATA format, and a complete DATA transmission is 40bit, with high first out. First the host sends the start signal first, and returns a corresponding signal from the opportunity to reply. Second pull the signal cable to the host to receive data. Then start receiving 40bit data. The output of 0 and 1 is similar in that they both first output the low level of 50 microseconds if the read signal is high, DHT11 is not responding, but the time of high level is different. Data bit 1 output high level longer than data bit 0.</a:t>
            </a:r>
            <a:endParaRPr kumimoji="0" lang="en-US" altLang="zh-CN"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2" name="文本框 41"/>
          <p:cNvSpPr txBox="1"/>
          <p:nvPr/>
        </p:nvSpPr>
        <p:spPr>
          <a:xfrm>
            <a:off x="365978" y="4744173"/>
            <a:ext cx="8251840"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u="sng" dirty="0">
                <a:solidFill>
                  <a:schemeClr val="bg1"/>
                </a:solidFill>
                <a:effectLst/>
                <a:latin typeface="微软雅黑" panose="020B0503020204020204" pitchFamily="34" charset="-122"/>
                <a:ea typeface="微软雅黑" panose="020B0503020204020204" pitchFamily="34" charset="-122"/>
              </a:rPr>
              <a:t>smoke concentration sensor</a:t>
            </a:r>
            <a:endParaRPr lang="en-US" altLang="zh-CN" b="1" u="sng" dirty="0">
              <a:solidFill>
                <a:schemeClr val="bg1"/>
              </a:solidFill>
              <a:latin typeface="微软雅黑" panose="020B0503020204020204" pitchFamily="34" charset="-122"/>
              <a:ea typeface="微软雅黑" panose="020B0503020204020204" pitchFamily="34" charset="-122"/>
              <a:sym typeface="+mn-ea"/>
            </a:endParaRPr>
          </a:p>
          <a:p>
            <a:pPr algn="l"/>
            <a:r>
              <a:rPr lang="en-US" altLang="zh-CN" sz="1800" kern="100" dirty="0">
                <a:solidFill>
                  <a:schemeClr val="bg1"/>
                </a:solidFill>
                <a:effectLst/>
                <a:latin typeface="Calibri" panose="020F0502020204030204" pitchFamily="34" charset="0"/>
                <a:ea typeface="华文宋体" panose="02010600040101010101" pitchFamily="2" charset="-122"/>
                <a:cs typeface="Calibri" panose="020F0502020204030204" pitchFamily="34" charset="0"/>
              </a:rPr>
              <a:t>The smoke detection module uses MQ2 smoke sensor to detect the concentration of harmful gases, which can display real-time smoke concentration on the LCD board. When harmful gases exceed the limit, send out an alarm. Mq-2 can be used in home and factory gas leak monitoring devices, suitable for the detection of liquefied gas, butane, propane, methane, alcohol, smoke, etc. Its advantages are high sensitivity, fast response and good stability. Long life, simple driving circuit and easy installation.</a:t>
            </a:r>
            <a:endParaRPr lang="zh-CN" altLang="zh-CN" sz="1800" kern="100" dirty="0">
              <a:solidFill>
                <a:schemeClr val="bg1"/>
              </a:solidFill>
              <a:effectLst/>
              <a:latin typeface="Calibri" panose="020F0502020204030204" pitchFamily="34" charset="0"/>
              <a:ea typeface="等线" panose="02010600030101010101" pitchFamily="2" charset="-122"/>
              <a:cs typeface="Calibri" panose="020F0502020204030204" pitchFamily="34" charset="0"/>
            </a:endParaRPr>
          </a:p>
        </p:txBody>
      </p:sp>
      <p:sp>
        <p:nvSpPr>
          <p:cNvPr id="43" name="文本框 42"/>
          <p:cNvSpPr txBox="1"/>
          <p:nvPr/>
        </p:nvSpPr>
        <p:spPr>
          <a:xfrm>
            <a:off x="6200185" y="288272"/>
            <a:ext cx="5791686" cy="41242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sng"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9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sng"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9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sng"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9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b="1" u="sng" dirty="0">
              <a:solidFill>
                <a:prstClr val="white"/>
              </a:solidFill>
              <a:latin typeface="微软雅黑" panose="020B0503020204020204" pitchFamily="34" charset="-122"/>
              <a:ea typeface="微软雅黑" panose="020B0503020204020204" pitchFamily="34" charset="-122"/>
              <a:cs typeface="Arial" panose="020B060402020209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algn="just"/>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The opening and closing of the door and curtain are controlled by the rotation Angle of the steering gear. The small fan is connected to the relay, and the voice module controls whether the relay is connected or not, and the relay controls whether the fan is opened or closed. When the steering gear is connected to the relay, turn 90 degrees clockwise to open the door, and turn 90 degrees counterclockwise to close the door. The steering wheel, which rotates 360 degrees, is connected to pulleys and rubber bands to control the opening and closing of curtains.</a:t>
            </a:r>
            <a:endPar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28" name="直接连接符 27">
            <a:extLst>
              <a:ext uri="{FF2B5EF4-FFF2-40B4-BE49-F238E27FC236}">
                <a16:creationId xmlns:a16="http://schemas.microsoft.com/office/drawing/2014/main" id="{A4CCEA46-CBE6-4888-8CD6-680980DC9885}"/>
              </a:ext>
            </a:extLst>
          </p:cNvPr>
          <p:cNvCxnSpPr>
            <a:cxnSpLocks/>
          </p:cNvCxnSpPr>
          <p:nvPr/>
        </p:nvCxnSpPr>
        <p:spPr>
          <a:xfrm flipV="1">
            <a:off x="5803491" y="597312"/>
            <a:ext cx="0" cy="4081960"/>
          </a:xfrm>
          <a:prstGeom prst="line">
            <a:avLst/>
          </a:prstGeom>
          <a:ln w="63500">
            <a:solidFill>
              <a:srgbClr val="14D1C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A7311E6-2F0E-4444-A848-F181A98EB8C9}"/>
              </a:ext>
            </a:extLst>
          </p:cNvPr>
          <p:cNvSpPr/>
          <p:nvPr/>
        </p:nvSpPr>
        <p:spPr>
          <a:xfrm>
            <a:off x="81116" y="756558"/>
            <a:ext cx="5498639" cy="3756156"/>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EF148314-C74C-4BF2-9B9B-BB390C9DAED2}"/>
              </a:ext>
            </a:extLst>
          </p:cNvPr>
          <p:cNvSpPr/>
          <p:nvPr/>
        </p:nvSpPr>
        <p:spPr>
          <a:xfrm>
            <a:off x="6142822" y="218815"/>
            <a:ext cx="5962711" cy="4293899"/>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3C1041A2-7338-4F4D-A0DE-AB91367C1551}"/>
              </a:ext>
            </a:extLst>
          </p:cNvPr>
          <p:cNvSpPr/>
          <p:nvPr/>
        </p:nvSpPr>
        <p:spPr>
          <a:xfrm>
            <a:off x="226943" y="4679272"/>
            <a:ext cx="11414825" cy="2112710"/>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a:extLst>
              <a:ext uri="{FF2B5EF4-FFF2-40B4-BE49-F238E27FC236}">
                <a16:creationId xmlns:a16="http://schemas.microsoft.com/office/drawing/2014/main" id="{671DD6B2-73F0-42D8-96DF-F2ECDE803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6853" y="4960892"/>
            <a:ext cx="2667875" cy="1678293"/>
          </a:xfrm>
          <a:prstGeom prst="rect">
            <a:avLst/>
          </a:prstGeom>
        </p:spPr>
      </p:pic>
      <p:grpSp>
        <p:nvGrpSpPr>
          <p:cNvPr id="30" name="组合 29">
            <a:extLst>
              <a:ext uri="{FF2B5EF4-FFF2-40B4-BE49-F238E27FC236}">
                <a16:creationId xmlns:a16="http://schemas.microsoft.com/office/drawing/2014/main" id="{D1E451E6-D816-4166-9792-3A1F192EC01C}"/>
              </a:ext>
            </a:extLst>
          </p:cNvPr>
          <p:cNvGrpSpPr/>
          <p:nvPr/>
        </p:nvGrpSpPr>
        <p:grpSpPr>
          <a:xfrm>
            <a:off x="632019" y="66017"/>
            <a:ext cx="455961" cy="458851"/>
            <a:chOff x="3665010" y="1214034"/>
            <a:chExt cx="3205796" cy="3205796"/>
          </a:xfrm>
          <a:effectLst>
            <a:glow rad="88900">
              <a:srgbClr val="14D1CA">
                <a:alpha val="56000"/>
              </a:srgbClr>
            </a:glow>
          </a:effectLst>
        </p:grpSpPr>
        <p:sp>
          <p:nvSpPr>
            <p:cNvPr id="31" name="任意多边形: 形状 30">
              <a:extLst>
                <a:ext uri="{FF2B5EF4-FFF2-40B4-BE49-F238E27FC236}">
                  <a16:creationId xmlns:a16="http://schemas.microsoft.com/office/drawing/2014/main" id="{A4CB9C66-8DC2-4C6A-8F74-ED981015DA08}"/>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1BE1818D-FE5E-4AA3-AEEE-309529C93922}"/>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3" name="组合 32">
            <a:extLst>
              <a:ext uri="{FF2B5EF4-FFF2-40B4-BE49-F238E27FC236}">
                <a16:creationId xmlns:a16="http://schemas.microsoft.com/office/drawing/2014/main" id="{EFDA72CC-AD8C-459B-9C13-10D5B841765D}"/>
              </a:ext>
            </a:extLst>
          </p:cNvPr>
          <p:cNvGrpSpPr/>
          <p:nvPr/>
        </p:nvGrpSpPr>
        <p:grpSpPr>
          <a:xfrm rot="21282788">
            <a:off x="29500" y="29255"/>
            <a:ext cx="665977" cy="671061"/>
            <a:chOff x="3665010" y="1214034"/>
            <a:chExt cx="3205796" cy="3205796"/>
          </a:xfrm>
          <a:effectLst>
            <a:glow rad="88900">
              <a:srgbClr val="14D1CA">
                <a:alpha val="56000"/>
              </a:srgbClr>
            </a:glow>
          </a:effectLst>
        </p:grpSpPr>
        <p:sp>
          <p:nvSpPr>
            <p:cNvPr id="34" name="任意多边形: 形状 33">
              <a:extLst>
                <a:ext uri="{FF2B5EF4-FFF2-40B4-BE49-F238E27FC236}">
                  <a16:creationId xmlns:a16="http://schemas.microsoft.com/office/drawing/2014/main" id="{9EAFF391-C87E-4E2E-90DB-9CB67F39BEE3}"/>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a:extLst>
                <a:ext uri="{FF2B5EF4-FFF2-40B4-BE49-F238E27FC236}">
                  <a16:creationId xmlns:a16="http://schemas.microsoft.com/office/drawing/2014/main" id="{BCC48E76-4522-4409-96D6-0A3215B6FDAD}"/>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6" name="组合 35">
            <a:extLst>
              <a:ext uri="{FF2B5EF4-FFF2-40B4-BE49-F238E27FC236}">
                <a16:creationId xmlns:a16="http://schemas.microsoft.com/office/drawing/2014/main" id="{D3BE5B18-C189-49BB-9E0E-3C3D60B18CE6}"/>
              </a:ext>
            </a:extLst>
          </p:cNvPr>
          <p:cNvGrpSpPr/>
          <p:nvPr/>
        </p:nvGrpSpPr>
        <p:grpSpPr>
          <a:xfrm rot="10519993">
            <a:off x="8874543" y="-3274908"/>
            <a:ext cx="2927703" cy="2927703"/>
            <a:chOff x="3665010" y="1214034"/>
            <a:chExt cx="3205796" cy="3205796"/>
          </a:xfrm>
          <a:effectLst>
            <a:glow rad="88900">
              <a:srgbClr val="14D1CA">
                <a:alpha val="56000"/>
              </a:srgbClr>
            </a:glow>
          </a:effectLst>
        </p:grpSpPr>
        <p:sp>
          <p:nvSpPr>
            <p:cNvPr id="37" name="任意多边形: 形状 36">
              <a:extLst>
                <a:ext uri="{FF2B5EF4-FFF2-40B4-BE49-F238E27FC236}">
                  <a16:creationId xmlns:a16="http://schemas.microsoft.com/office/drawing/2014/main" id="{44C00F11-40E9-43B4-9CA6-614EE1DA8A8F}"/>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a:extLst>
                <a:ext uri="{FF2B5EF4-FFF2-40B4-BE49-F238E27FC236}">
                  <a16:creationId xmlns:a16="http://schemas.microsoft.com/office/drawing/2014/main" id="{DFAAD23E-96C3-45D8-B0E4-5A377D98868C}"/>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4" name="圆: 空心 43">
            <a:extLst>
              <a:ext uri="{FF2B5EF4-FFF2-40B4-BE49-F238E27FC236}">
                <a16:creationId xmlns:a16="http://schemas.microsoft.com/office/drawing/2014/main" id="{E5458E0C-8C50-44CB-89FC-7589AA9AE804}"/>
              </a:ext>
            </a:extLst>
          </p:cNvPr>
          <p:cNvSpPr/>
          <p:nvPr/>
        </p:nvSpPr>
        <p:spPr>
          <a:xfrm rot="11241601">
            <a:off x="15586495" y="-699754"/>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任意多边形: 形状 44">
            <a:extLst>
              <a:ext uri="{FF2B5EF4-FFF2-40B4-BE49-F238E27FC236}">
                <a16:creationId xmlns:a16="http://schemas.microsoft.com/office/drawing/2014/main" id="{E433A724-71CD-4A8F-9E50-00288376DCD6}"/>
              </a:ext>
            </a:extLst>
          </p:cNvPr>
          <p:cNvSpPr/>
          <p:nvPr/>
        </p:nvSpPr>
        <p:spPr>
          <a:xfrm rot="20654220">
            <a:off x="-302734" y="7733612"/>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6" name="任意多边形: 形状 45">
            <a:extLst>
              <a:ext uri="{FF2B5EF4-FFF2-40B4-BE49-F238E27FC236}">
                <a16:creationId xmlns:a16="http://schemas.microsoft.com/office/drawing/2014/main" id="{27FBB04A-643A-4709-AA8D-9DE4610BB836}"/>
              </a:ext>
            </a:extLst>
          </p:cNvPr>
          <p:cNvSpPr/>
          <p:nvPr/>
        </p:nvSpPr>
        <p:spPr>
          <a:xfrm rot="6649367">
            <a:off x="1827658" y="-1717149"/>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7" name="圆: 空心 46">
            <a:extLst>
              <a:ext uri="{FF2B5EF4-FFF2-40B4-BE49-F238E27FC236}">
                <a16:creationId xmlns:a16="http://schemas.microsoft.com/office/drawing/2014/main" id="{2C5AAC2A-1D89-4507-B5F7-159227652A68}"/>
              </a:ext>
            </a:extLst>
          </p:cNvPr>
          <p:cNvSpPr/>
          <p:nvPr/>
        </p:nvSpPr>
        <p:spPr>
          <a:xfrm rot="11241601">
            <a:off x="-6064544" y="-2527445"/>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圆: 空心 47">
            <a:extLst>
              <a:ext uri="{FF2B5EF4-FFF2-40B4-BE49-F238E27FC236}">
                <a16:creationId xmlns:a16="http://schemas.microsoft.com/office/drawing/2014/main" id="{FFA6DA81-D862-471A-94FE-6DCCEDBD7918}"/>
              </a:ext>
            </a:extLst>
          </p:cNvPr>
          <p:cNvSpPr/>
          <p:nvPr/>
        </p:nvSpPr>
        <p:spPr>
          <a:xfrm rot="11241601">
            <a:off x="-5727470" y="2608442"/>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任意多边形: 形状 48">
            <a:extLst>
              <a:ext uri="{FF2B5EF4-FFF2-40B4-BE49-F238E27FC236}">
                <a16:creationId xmlns:a16="http://schemas.microsoft.com/office/drawing/2014/main" id="{1DB476A4-B017-4214-97E5-708BB3BDE71B}"/>
              </a:ext>
            </a:extLst>
          </p:cNvPr>
          <p:cNvSpPr/>
          <p:nvPr/>
        </p:nvSpPr>
        <p:spPr>
          <a:xfrm rot="13108270">
            <a:off x="8701827" y="7786379"/>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pic>
        <p:nvPicPr>
          <p:cNvPr id="13" name="图片 12">
            <a:extLst>
              <a:ext uri="{FF2B5EF4-FFF2-40B4-BE49-F238E27FC236}">
                <a16:creationId xmlns:a16="http://schemas.microsoft.com/office/drawing/2014/main" id="{04048D5A-5D98-4B94-BD6C-E595A4A7B0F0}"/>
              </a:ext>
            </a:extLst>
          </p:cNvPr>
          <p:cNvPicPr>
            <a:picLocks noChangeAspect="1"/>
          </p:cNvPicPr>
          <p:nvPr/>
        </p:nvPicPr>
        <p:blipFill rotWithShape="1">
          <a:blip r:embed="rId4"/>
          <a:srcRect l="12721" r="11638"/>
          <a:stretch/>
        </p:blipFill>
        <p:spPr>
          <a:xfrm rot="5400000">
            <a:off x="3524952" y="185682"/>
            <a:ext cx="936104" cy="2469311"/>
          </a:xfrm>
          <a:prstGeom prst="rect">
            <a:avLst/>
          </a:prstGeom>
        </p:spPr>
      </p:pic>
      <p:sp>
        <p:nvSpPr>
          <p:cNvPr id="15" name="文本框 14">
            <a:extLst>
              <a:ext uri="{FF2B5EF4-FFF2-40B4-BE49-F238E27FC236}">
                <a16:creationId xmlns:a16="http://schemas.microsoft.com/office/drawing/2014/main" id="{C7BA4584-D2C7-41E7-ABE2-37837A2ECB59}"/>
              </a:ext>
            </a:extLst>
          </p:cNvPr>
          <p:cNvSpPr txBox="1"/>
          <p:nvPr/>
        </p:nvSpPr>
        <p:spPr>
          <a:xfrm>
            <a:off x="200129" y="992047"/>
            <a:ext cx="379063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u="sng" dirty="0">
                <a:solidFill>
                  <a:prstClr val="white"/>
                </a:solidFill>
                <a:latin typeface="微软雅黑" panose="020B0503020204020204" pitchFamily="34" charset="-122"/>
                <a:ea typeface="微软雅黑" panose="020B0503020204020204" pitchFamily="34" charset="-122"/>
                <a:cs typeface="Arial" panose="020B0604020202090204" pitchFamily="34" charset="0"/>
                <a:sym typeface="+mn-ea"/>
              </a:rPr>
              <a:t>Temperature and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u="sng" dirty="0">
                <a:solidFill>
                  <a:prstClr val="white"/>
                </a:solidFill>
                <a:latin typeface="微软雅黑" panose="020B0503020204020204" pitchFamily="34" charset="-122"/>
                <a:ea typeface="微软雅黑" panose="020B0503020204020204" pitchFamily="34" charset="-122"/>
                <a:cs typeface="Arial" panose="020B0604020202090204" pitchFamily="34" charset="0"/>
                <a:sym typeface="+mn-ea"/>
              </a:rPr>
              <a:t>humidity sensor</a:t>
            </a:r>
            <a:r>
              <a:rPr lang="en-US" altLang="zh-CN" sz="1600" dirty="0">
                <a:solidFill>
                  <a:prstClr val="white"/>
                </a:solidFill>
                <a:latin typeface="微软雅黑" panose="020B0503020204020204" pitchFamily="34" charset="-122"/>
                <a:ea typeface="微软雅黑" panose="020B0503020204020204" pitchFamily="34" charset="-122"/>
              </a:rPr>
              <a:t>  </a:t>
            </a:r>
          </a:p>
          <a:p>
            <a:endParaRPr lang="zh-CN" altLang="en-US" dirty="0"/>
          </a:p>
        </p:txBody>
      </p:sp>
      <p:pic>
        <p:nvPicPr>
          <p:cNvPr id="16" name="图片 15">
            <a:extLst>
              <a:ext uri="{FF2B5EF4-FFF2-40B4-BE49-F238E27FC236}">
                <a16:creationId xmlns:a16="http://schemas.microsoft.com/office/drawing/2014/main" id="{6B0165B2-00B8-46DD-B2A4-521AFDEAC07A}"/>
              </a:ext>
            </a:extLst>
          </p:cNvPr>
          <p:cNvPicPr>
            <a:picLocks noChangeAspect="1"/>
          </p:cNvPicPr>
          <p:nvPr/>
        </p:nvPicPr>
        <p:blipFill rotWithShape="1">
          <a:blip r:embed="rId5"/>
          <a:srcRect l="29357" r="25939"/>
          <a:stretch/>
        </p:blipFill>
        <p:spPr>
          <a:xfrm rot="5400000">
            <a:off x="9639783" y="-393146"/>
            <a:ext cx="1180570" cy="2690863"/>
          </a:xfrm>
          <a:prstGeom prst="rect">
            <a:avLst/>
          </a:prstGeom>
        </p:spPr>
      </p:pic>
      <p:sp>
        <p:nvSpPr>
          <p:cNvPr id="18" name="文本框 17">
            <a:extLst>
              <a:ext uri="{FF2B5EF4-FFF2-40B4-BE49-F238E27FC236}">
                <a16:creationId xmlns:a16="http://schemas.microsoft.com/office/drawing/2014/main" id="{A4000987-DF4C-4144-8C00-2C02700A7F57}"/>
              </a:ext>
            </a:extLst>
          </p:cNvPr>
          <p:cNvSpPr txBox="1"/>
          <p:nvPr/>
        </p:nvSpPr>
        <p:spPr>
          <a:xfrm>
            <a:off x="6523280" y="729571"/>
            <a:ext cx="1740926" cy="646331"/>
          </a:xfrm>
          <a:prstGeom prst="rect">
            <a:avLst/>
          </a:prstGeom>
          <a:noFill/>
        </p:spPr>
        <p:txBody>
          <a:bodyPr wrap="none" rtlCol="0">
            <a:spAutoFit/>
          </a:bodyPr>
          <a:lstStyle/>
          <a:p>
            <a:r>
              <a:rPr kumimoji="0" lang="en-US" altLang="zh-CN" sz="1800" b="1" i="0" u="sng"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90204" pitchFamily="34" charset="0"/>
                <a:sym typeface="+mn-ea"/>
              </a:rPr>
              <a:t>Steering gear</a:t>
            </a:r>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89955" y="66017"/>
            <a:ext cx="4798367" cy="769441"/>
            <a:chOff x="1726174" y="403715"/>
            <a:chExt cx="4798367" cy="769441"/>
          </a:xfrm>
        </p:grpSpPr>
        <p:sp>
          <p:nvSpPr>
            <p:cNvPr id="9" name="文本框 8"/>
            <p:cNvSpPr txBox="1"/>
            <p:nvPr/>
          </p:nvSpPr>
          <p:spPr>
            <a:xfrm>
              <a:off x="2733907" y="447925"/>
              <a:ext cx="3790634" cy="646331"/>
            </a:xfrm>
            <a:prstGeom prst="rect">
              <a:avLst/>
            </a:prstGeom>
            <a:noFill/>
          </p:spPr>
          <p:txBody>
            <a:bodyPr wrap="square" rtlCol="0">
              <a:spAutoFit/>
            </a:bodyPr>
            <a:lstStyle/>
            <a:p>
              <a:pPr>
                <a:defRPr/>
              </a:pPr>
              <a:r>
                <a:rPr lang="en-US" altLang="zh-CN" sz="3600" dirty="0">
                  <a:solidFill>
                    <a:srgbClr val="14D1CA"/>
                  </a:solidFill>
                  <a:latin typeface="微软雅黑" panose="020B0503020204020204" pitchFamily="34" charset="-122"/>
                  <a:ea typeface="微软雅黑" panose="020B0503020204020204" pitchFamily="34" charset="-122"/>
                </a:rPr>
                <a:t>Other modules</a:t>
              </a:r>
              <a:endParaRPr lang="zh-CN" altLang="zh-CN" sz="3600" dirty="0">
                <a:solidFill>
                  <a:srgbClr val="14D1CA"/>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26174" y="403715"/>
              <a:ext cx="127323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rPr>
                <a:t>06</a:t>
              </a:r>
              <a:endParaRPr kumimoji="0" lang="zh-CN" altLang="en-US"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endParaRPr>
            </a:p>
          </p:txBody>
        </p:sp>
      </p:grpSp>
      <p:cxnSp>
        <p:nvCxnSpPr>
          <p:cNvPr id="17" name="直接连接符 16"/>
          <p:cNvCxnSpPr>
            <a:cxnSpLocks/>
          </p:cNvCxnSpPr>
          <p:nvPr/>
        </p:nvCxnSpPr>
        <p:spPr>
          <a:xfrm flipV="1">
            <a:off x="5798150" y="1794311"/>
            <a:ext cx="344672" cy="842601"/>
          </a:xfrm>
          <a:prstGeom prst="line">
            <a:avLst/>
          </a:prstGeom>
          <a:ln w="63500">
            <a:solidFill>
              <a:srgbClr val="14D1C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a:cxnSpLocks/>
          </p:cNvCxnSpPr>
          <p:nvPr/>
        </p:nvCxnSpPr>
        <p:spPr>
          <a:xfrm flipH="1">
            <a:off x="5589091" y="4345660"/>
            <a:ext cx="242500" cy="204984"/>
          </a:xfrm>
          <a:prstGeom prst="line">
            <a:avLst/>
          </a:prstGeom>
          <a:ln w="63500">
            <a:solidFill>
              <a:srgbClr val="14D1C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6285607" y="486058"/>
            <a:ext cx="5330904" cy="61555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400" b="1" u="sng"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u="sng" dirty="0">
                <a:solidFill>
                  <a:schemeClr val="bg1"/>
                </a:solidFill>
                <a:latin typeface="Calibri" panose="020F0502020204030204" pitchFamily="34" charset="0"/>
                <a:ea typeface="宋体" panose="02010600030101010101" pitchFamily="2" charset="-122"/>
                <a:cs typeface="Times New Roman" panose="02020603050405020304" pitchFamily="18" charset="0"/>
              </a:rPr>
              <a:t>photosensitive sensor</a:t>
            </a:r>
            <a:r>
              <a:rPr lang="en-US" altLang="zh-CN" sz="2400" b="1" u="sng" dirty="0">
                <a:solidFill>
                  <a:prstClr val="white"/>
                </a:solidFill>
                <a:latin typeface="微软雅黑" panose="020B0503020204020204" pitchFamily="34" charset="-122"/>
                <a:ea typeface="微软雅黑" panose="020B0503020204020204" pitchFamily="34" charset="-122"/>
              </a:rPr>
              <a:t>   </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000" b="1" u="sng"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000" b="1" u="sng" dirty="0">
              <a:solidFill>
                <a:prstClr val="white"/>
              </a:solidFill>
              <a:latin typeface="微软雅黑" panose="020B0503020204020204" pitchFamily="34" charset="-122"/>
              <a:ea typeface="微软雅黑" panose="020B0503020204020204" pitchFamily="34" charset="-122"/>
            </a:endParaRPr>
          </a:p>
          <a:p>
            <a:pPr lvl="0" algn="just"/>
            <a:r>
              <a:rPr lang="en-US" altLang="zh-CN"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 photosensitive sensor is a sensor that uses a photosensitive element to convert a light signal into an electrical signal. When a reverse fixed pressure is applied to both ends of the photocell, any impact of light on it will cause it to release electrons. As a result, when The higher the light intensity, the greater the current of the photoelectric cell. When the current passes through a resistor, the voltage across the resistor is converted into a 0-5V voltage that can be received by the digital-to-analog converter of the collector, and then collected in an appropriate form The results are saved. The working principle of photoresistor: When light is illuminated, the resistance is very small; when there is no light, the resistance is very large. The stronger the light, the smaller the resistance; the light stops and the resistance returns to its original value.</a:t>
            </a:r>
            <a:endParaRPr kumimoji="0" lang="en-US" altLang="zh-CN" sz="1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3" name="文本框 42"/>
          <p:cNvSpPr txBox="1"/>
          <p:nvPr/>
        </p:nvSpPr>
        <p:spPr>
          <a:xfrm>
            <a:off x="197242" y="949623"/>
            <a:ext cx="5323472" cy="5816977"/>
          </a:xfrm>
          <a:prstGeom prst="rect">
            <a:avLst/>
          </a:prstGeom>
          <a:noFill/>
        </p:spPr>
        <p:txBody>
          <a:bodyPr wrap="square" rtlCol="0">
            <a:spAutoFit/>
          </a:bodyPr>
          <a:lstStyle/>
          <a:p>
            <a:pPr algn="just"/>
            <a:endParaRPr lang="en-US" altLang="zh-CN" sz="2000" b="1" u="sng"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2400" b="1" u="sng"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Pressure film sensor</a:t>
            </a:r>
          </a:p>
          <a:p>
            <a:pPr algn="just"/>
            <a:endParaRPr lang="en-US" altLang="zh-CN" sz="2000" b="1" u="sng"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algn="just"/>
            <a:endParaRPr lang="en-US" altLang="zh-CN" sz="2000" b="1" u="sng"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When you stretch or bend a piece of piezoelectric polyvinylidene fluoride PVDF polymer film (piezoelectric film), an electrical signal (charge or voltage) is generated between the surface of the upper and lower electrodes of the film, and the deformation is the same as stretching or bending. Proportionally. General piezoelectric materials are sensitive to pressure, but for piezoelectric films, when a small force is applied in the longitudinal direction, a large stress will be generated in the transverse direction, and if the same force is applied to a large area of the film, it will produce The stress will be much smaller. Piezoelectric film is very sensitive to dynamic stress. Because the charge generated by deformation will be lost from the circuit connected to the film, piezoelectric film cannot detect static stress.</a:t>
            </a:r>
            <a:endPar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28" name="直接连接符 27">
            <a:extLst>
              <a:ext uri="{FF2B5EF4-FFF2-40B4-BE49-F238E27FC236}">
                <a16:creationId xmlns:a16="http://schemas.microsoft.com/office/drawing/2014/main" id="{A4CCEA46-CBE6-4888-8CD6-680980DC9885}"/>
              </a:ext>
            </a:extLst>
          </p:cNvPr>
          <p:cNvCxnSpPr>
            <a:cxnSpLocks/>
          </p:cNvCxnSpPr>
          <p:nvPr/>
        </p:nvCxnSpPr>
        <p:spPr>
          <a:xfrm flipH="1" flipV="1">
            <a:off x="5778209" y="658296"/>
            <a:ext cx="60187" cy="6039821"/>
          </a:xfrm>
          <a:prstGeom prst="line">
            <a:avLst/>
          </a:prstGeom>
          <a:ln w="63500">
            <a:solidFill>
              <a:srgbClr val="14D1C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A7311E6-2F0E-4444-A848-F181A98EB8C9}"/>
              </a:ext>
            </a:extLst>
          </p:cNvPr>
          <p:cNvSpPr/>
          <p:nvPr/>
        </p:nvSpPr>
        <p:spPr>
          <a:xfrm>
            <a:off x="6213088" y="536402"/>
            <a:ext cx="5413847" cy="6096055"/>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EF148314-C74C-4BF2-9B9B-BB390C9DAED2}"/>
              </a:ext>
            </a:extLst>
          </p:cNvPr>
          <p:cNvSpPr/>
          <p:nvPr/>
        </p:nvSpPr>
        <p:spPr>
          <a:xfrm>
            <a:off x="161698" y="835458"/>
            <a:ext cx="5405739" cy="5875255"/>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半闭框 28">
            <a:extLst>
              <a:ext uri="{FF2B5EF4-FFF2-40B4-BE49-F238E27FC236}">
                <a16:creationId xmlns:a16="http://schemas.microsoft.com/office/drawing/2014/main" id="{2BC3BBB0-D792-4956-BAA1-5825F0EA7F6F}"/>
              </a:ext>
            </a:extLst>
          </p:cNvPr>
          <p:cNvSpPr/>
          <p:nvPr/>
        </p:nvSpPr>
        <p:spPr>
          <a:xfrm rot="5400000">
            <a:off x="11070929" y="185571"/>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E6E8E300-3472-42E2-A1CF-3E06BD28C22C}"/>
              </a:ext>
            </a:extLst>
          </p:cNvPr>
          <p:cNvGrpSpPr/>
          <p:nvPr/>
        </p:nvGrpSpPr>
        <p:grpSpPr>
          <a:xfrm rot="8601511">
            <a:off x="835605" y="543128"/>
            <a:ext cx="386640" cy="411044"/>
            <a:chOff x="3665010" y="1214034"/>
            <a:chExt cx="3205796" cy="3205796"/>
          </a:xfrm>
          <a:effectLst>
            <a:glow rad="88900">
              <a:srgbClr val="14D1CA">
                <a:alpha val="56000"/>
              </a:srgbClr>
            </a:glow>
          </a:effectLst>
        </p:grpSpPr>
        <p:sp>
          <p:nvSpPr>
            <p:cNvPr id="22" name="任意多边形: 形状 21">
              <a:extLst>
                <a:ext uri="{FF2B5EF4-FFF2-40B4-BE49-F238E27FC236}">
                  <a16:creationId xmlns:a16="http://schemas.microsoft.com/office/drawing/2014/main" id="{10A18717-6CE2-4E9B-9448-890F8844F461}"/>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3" name="任意多边形: 形状 22">
              <a:extLst>
                <a:ext uri="{FF2B5EF4-FFF2-40B4-BE49-F238E27FC236}">
                  <a16:creationId xmlns:a16="http://schemas.microsoft.com/office/drawing/2014/main" id="{DFA4F769-856B-4CE2-855F-C9D8B01B21A4}"/>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4" name="组合 23">
            <a:extLst>
              <a:ext uri="{FF2B5EF4-FFF2-40B4-BE49-F238E27FC236}">
                <a16:creationId xmlns:a16="http://schemas.microsoft.com/office/drawing/2014/main" id="{64254479-2344-48D3-9A82-75F751D96B90}"/>
              </a:ext>
            </a:extLst>
          </p:cNvPr>
          <p:cNvGrpSpPr/>
          <p:nvPr/>
        </p:nvGrpSpPr>
        <p:grpSpPr>
          <a:xfrm rot="9049546">
            <a:off x="111639" y="89499"/>
            <a:ext cx="737326" cy="757735"/>
            <a:chOff x="3665010" y="1214034"/>
            <a:chExt cx="3205796" cy="3205796"/>
          </a:xfrm>
          <a:effectLst>
            <a:glow rad="88900">
              <a:srgbClr val="14D1CA">
                <a:alpha val="56000"/>
              </a:srgbClr>
            </a:glow>
          </a:effectLst>
        </p:grpSpPr>
        <p:sp>
          <p:nvSpPr>
            <p:cNvPr id="25" name="任意多边形: 形状 24">
              <a:extLst>
                <a:ext uri="{FF2B5EF4-FFF2-40B4-BE49-F238E27FC236}">
                  <a16:creationId xmlns:a16="http://schemas.microsoft.com/office/drawing/2014/main" id="{3CC75D61-5B95-434E-AB7A-2D8D56C70763}"/>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0DFBF556-4D89-4F19-AAD4-6DBA32DF26FF}"/>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1" name="组合 30">
            <a:extLst>
              <a:ext uri="{FF2B5EF4-FFF2-40B4-BE49-F238E27FC236}">
                <a16:creationId xmlns:a16="http://schemas.microsoft.com/office/drawing/2014/main" id="{5002E67C-492C-4DDB-AC70-F473D737CEB4}"/>
              </a:ext>
            </a:extLst>
          </p:cNvPr>
          <p:cNvGrpSpPr/>
          <p:nvPr/>
        </p:nvGrpSpPr>
        <p:grpSpPr>
          <a:xfrm rot="7089115">
            <a:off x="-4660700" y="2541894"/>
            <a:ext cx="1837524" cy="1837524"/>
            <a:chOff x="3665010" y="1214034"/>
            <a:chExt cx="3205796" cy="3205796"/>
          </a:xfrm>
          <a:effectLst>
            <a:glow rad="88900">
              <a:srgbClr val="14D1CA">
                <a:alpha val="56000"/>
              </a:srgbClr>
            </a:glow>
          </a:effectLst>
        </p:grpSpPr>
        <p:sp>
          <p:nvSpPr>
            <p:cNvPr id="32" name="任意多边形: 形状 31">
              <a:extLst>
                <a:ext uri="{FF2B5EF4-FFF2-40B4-BE49-F238E27FC236}">
                  <a16:creationId xmlns:a16="http://schemas.microsoft.com/office/drawing/2014/main" id="{EFFA548F-8F39-4D8C-9F26-A6BEEAB3EF60}"/>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任意多边形: 形状 32">
              <a:extLst>
                <a:ext uri="{FF2B5EF4-FFF2-40B4-BE49-F238E27FC236}">
                  <a16:creationId xmlns:a16="http://schemas.microsoft.com/office/drawing/2014/main" id="{CC200971-C06A-4432-9909-8EB8965A9F77}"/>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pic>
        <p:nvPicPr>
          <p:cNvPr id="3" name="图片 2">
            <a:extLst>
              <a:ext uri="{FF2B5EF4-FFF2-40B4-BE49-F238E27FC236}">
                <a16:creationId xmlns:a16="http://schemas.microsoft.com/office/drawing/2014/main" id="{283FDFF9-18A7-4D34-90DB-D8BB2FC68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8534" y="634846"/>
            <a:ext cx="1803285" cy="1239275"/>
          </a:xfrm>
          <a:prstGeom prst="rect">
            <a:avLst/>
          </a:prstGeom>
        </p:spPr>
      </p:pic>
      <p:pic>
        <p:nvPicPr>
          <p:cNvPr id="4" name="图片 3">
            <a:extLst>
              <a:ext uri="{FF2B5EF4-FFF2-40B4-BE49-F238E27FC236}">
                <a16:creationId xmlns:a16="http://schemas.microsoft.com/office/drawing/2014/main" id="{18C168C9-7333-49E9-8331-66C8317906B7}"/>
              </a:ext>
            </a:extLst>
          </p:cNvPr>
          <p:cNvPicPr>
            <a:picLocks noChangeAspect="1"/>
          </p:cNvPicPr>
          <p:nvPr/>
        </p:nvPicPr>
        <p:blipFill rotWithShape="1">
          <a:blip r:embed="rId4"/>
          <a:srcRect l="7114" r="15410"/>
          <a:stretch/>
        </p:blipFill>
        <p:spPr>
          <a:xfrm>
            <a:off x="2993974" y="1127954"/>
            <a:ext cx="2387150" cy="927095"/>
          </a:xfrm>
          <a:prstGeom prst="rect">
            <a:avLst/>
          </a:prstGeom>
        </p:spPr>
      </p:pic>
    </p:spTree>
    <p:extLst>
      <p:ext uri="{BB962C8B-B14F-4D97-AF65-F5344CB8AC3E}">
        <p14:creationId xmlns:p14="http://schemas.microsoft.com/office/powerpoint/2010/main" val="1195936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07876" y="268616"/>
            <a:ext cx="792088" cy="792088"/>
            <a:chOff x="3665010" y="1214034"/>
            <a:chExt cx="3205796" cy="3205796"/>
          </a:xfrm>
          <a:effectLst>
            <a:glow rad="88900">
              <a:srgbClr val="14D1CA">
                <a:alpha val="56000"/>
              </a:srgbClr>
            </a:glow>
          </a:effectLst>
        </p:grpSpPr>
        <p:sp>
          <p:nvSpPr>
            <p:cNvPr id="4" name="任意多边形: 形状 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任意多边形: 形状 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6" name="组合 5"/>
          <p:cNvGrpSpPr/>
          <p:nvPr/>
        </p:nvGrpSpPr>
        <p:grpSpPr>
          <a:xfrm>
            <a:off x="1034148" y="764704"/>
            <a:ext cx="545924" cy="545924"/>
            <a:chOff x="3665010" y="1214034"/>
            <a:chExt cx="3205796" cy="3205796"/>
          </a:xfrm>
          <a:effectLst>
            <a:glow rad="88900">
              <a:srgbClr val="14D1CA">
                <a:alpha val="56000"/>
              </a:srgbClr>
            </a:glow>
          </a:effectLst>
        </p:grpSpPr>
        <p:sp>
          <p:nvSpPr>
            <p:cNvPr id="7" name="任意多边形: 形状 6"/>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任意多边形: 形状 7"/>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9" name="组合 8"/>
          <p:cNvGrpSpPr/>
          <p:nvPr/>
        </p:nvGrpSpPr>
        <p:grpSpPr>
          <a:xfrm>
            <a:off x="1679276" y="414952"/>
            <a:ext cx="4331289" cy="769441"/>
            <a:chOff x="1726174" y="403715"/>
            <a:chExt cx="4331289" cy="769441"/>
          </a:xfrm>
        </p:grpSpPr>
        <p:sp>
          <p:nvSpPr>
            <p:cNvPr id="10" name="文本框 9"/>
            <p:cNvSpPr txBox="1"/>
            <p:nvPr/>
          </p:nvSpPr>
          <p:spPr>
            <a:xfrm>
              <a:off x="2266829" y="507635"/>
              <a:ext cx="3790634" cy="584775"/>
            </a:xfrm>
            <a:prstGeom prst="rect">
              <a:avLst/>
            </a:prstGeom>
            <a:noFill/>
          </p:spPr>
          <p:txBody>
            <a:bodyPr wrap="square" rtlCol="0">
              <a:spAutoFit/>
            </a:bodyPr>
            <a:lstStyle/>
            <a:p>
              <a:pPr algn="ctr"/>
              <a:r>
                <a:rPr lang="en-US" altLang="zh-CN" sz="3200" dirty="0">
                  <a:solidFill>
                    <a:srgbClr val="14D1CA"/>
                  </a:solidFill>
                  <a:latin typeface="微软雅黑" panose="020B0503020204020204" pitchFamily="34" charset="-122"/>
                  <a:ea typeface="微软雅黑" panose="020B0503020204020204" pitchFamily="34" charset="-122"/>
                </a:rPr>
                <a:t>division of labor</a:t>
              </a:r>
              <a:endParaRPr lang="zh-CN" altLang="zh-CN" sz="3200" dirty="0">
                <a:solidFill>
                  <a:srgbClr val="14D1C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726174" y="403715"/>
              <a:ext cx="11827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rPr>
                <a:t>07</a:t>
              </a:r>
              <a:endParaRPr kumimoji="0" lang="zh-CN" altLang="en-US"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endParaRPr>
            </a:p>
          </p:txBody>
        </p:sp>
      </p:grpSp>
      <p:grpSp>
        <p:nvGrpSpPr>
          <p:cNvPr id="13" name="组合 12"/>
          <p:cNvGrpSpPr/>
          <p:nvPr/>
        </p:nvGrpSpPr>
        <p:grpSpPr>
          <a:xfrm>
            <a:off x="4869772" y="2436563"/>
            <a:ext cx="2441871" cy="2509599"/>
            <a:chOff x="145170" y="4047014"/>
            <a:chExt cx="2441871" cy="2509599"/>
          </a:xfrm>
        </p:grpSpPr>
        <p:sp>
          <p:nvSpPr>
            <p:cNvPr id="15" name="任意多边形 14"/>
            <p:cNvSpPr/>
            <p:nvPr/>
          </p:nvSpPr>
          <p:spPr>
            <a:xfrm>
              <a:off x="2156970" y="4047014"/>
              <a:ext cx="225308" cy="584783"/>
            </a:xfrm>
            <a:custGeom>
              <a:avLst/>
              <a:gdLst>
                <a:gd name="connsiteX0" fmla="*/ 482441 w 964881"/>
                <a:gd name="connsiteY0" fmla="*/ 0 h 2504335"/>
                <a:gd name="connsiteX1" fmla="*/ 964881 w 964881"/>
                <a:gd name="connsiteY1" fmla="*/ 602670 h 2504335"/>
                <a:gd name="connsiteX2" fmla="*/ 678401 w 964881"/>
                <a:gd name="connsiteY2" fmla="*/ 602670 h 2504335"/>
                <a:gd name="connsiteX3" fmla="*/ 482440 w 964881"/>
                <a:gd name="connsiteY3" fmla="*/ 2504335 h 2504335"/>
                <a:gd name="connsiteX4" fmla="*/ 286479 w 964881"/>
                <a:gd name="connsiteY4" fmla="*/ 602670 h 2504335"/>
                <a:gd name="connsiteX5" fmla="*/ 0 w 964881"/>
                <a:gd name="connsiteY5" fmla="*/ 602670 h 250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881" h="2504335">
                  <a:moveTo>
                    <a:pt x="482441" y="0"/>
                  </a:moveTo>
                  <a:lnTo>
                    <a:pt x="964881" y="602670"/>
                  </a:lnTo>
                  <a:lnTo>
                    <a:pt x="678401" y="602670"/>
                  </a:lnTo>
                  <a:lnTo>
                    <a:pt x="482440" y="2504335"/>
                  </a:lnTo>
                  <a:lnTo>
                    <a:pt x="286479" y="602670"/>
                  </a:lnTo>
                  <a:lnTo>
                    <a:pt x="0" y="602670"/>
                  </a:lnTo>
                  <a:close/>
                </a:path>
              </a:pathLst>
            </a:custGeom>
            <a:gradFill>
              <a:gsLst>
                <a:gs pos="0">
                  <a:srgbClr val="08BBB6"/>
                </a:gs>
                <a:gs pos="40000">
                  <a:srgbClr val="18B1BA">
                    <a:alpha val="66000"/>
                  </a:srgbClr>
                </a:gs>
                <a:gs pos="56000">
                  <a:srgbClr val="07F9FA">
                    <a:alpha val="4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弧形 15"/>
            <p:cNvSpPr/>
            <p:nvPr/>
          </p:nvSpPr>
          <p:spPr>
            <a:xfrm rot="5400000">
              <a:off x="145170" y="4154154"/>
              <a:ext cx="2402459" cy="2402459"/>
            </a:xfrm>
            <a:prstGeom prst="arc">
              <a:avLst>
                <a:gd name="adj1" fmla="val 15075564"/>
                <a:gd name="adj2" fmla="val 12184092"/>
              </a:avLst>
            </a:prstGeom>
            <a:ln>
              <a:solidFill>
                <a:srgbClr val="07F9FA"/>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 name="椭圆 16"/>
            <p:cNvSpPr/>
            <p:nvPr/>
          </p:nvSpPr>
          <p:spPr>
            <a:xfrm>
              <a:off x="1952207" y="4413202"/>
              <a:ext cx="634834" cy="180000"/>
            </a:xfrm>
            <a:prstGeom prst="ellipse">
              <a:avLst/>
            </a:prstGeom>
            <a:noFill/>
            <a:ln>
              <a:gradFill flip="none" rotWithShape="1">
                <a:gsLst>
                  <a:gs pos="59000">
                    <a:srgbClr val="07F9FA"/>
                  </a:gs>
                  <a:gs pos="100000">
                    <a:srgbClr val="07F9FA">
                      <a:alpha val="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椭圆 18"/>
            <p:cNvSpPr/>
            <p:nvPr/>
          </p:nvSpPr>
          <p:spPr>
            <a:xfrm>
              <a:off x="2081100" y="4612310"/>
              <a:ext cx="377049" cy="84947"/>
            </a:xfrm>
            <a:prstGeom prst="ellipse">
              <a:avLst/>
            </a:prstGeom>
            <a:noFill/>
            <a:ln>
              <a:gradFill flip="none" rotWithShape="1">
                <a:gsLst>
                  <a:gs pos="59000">
                    <a:srgbClr val="07F9FA"/>
                  </a:gs>
                  <a:gs pos="100000">
                    <a:srgbClr val="07F9FA">
                      <a:alpha val="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4" name="矩形 43"/>
          <p:cNvSpPr/>
          <p:nvPr/>
        </p:nvSpPr>
        <p:spPr>
          <a:xfrm>
            <a:off x="656968" y="1490153"/>
            <a:ext cx="4110549" cy="1595108"/>
          </a:xfrm>
          <a:prstGeom prst="rect">
            <a:avLst/>
          </a:prstGeom>
          <a:solidFill>
            <a:srgbClr val="14D1CA">
              <a:alpha val="29000"/>
            </a:srgbClr>
          </a:solidFill>
          <a:ln w="127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46" name="组合 45"/>
          <p:cNvGrpSpPr/>
          <p:nvPr/>
        </p:nvGrpSpPr>
        <p:grpSpPr>
          <a:xfrm>
            <a:off x="6096000" y="566067"/>
            <a:ext cx="4969210" cy="1650745"/>
            <a:chOff x="7032103" y="1520602"/>
            <a:chExt cx="4824536" cy="5068782"/>
          </a:xfrm>
        </p:grpSpPr>
        <p:sp>
          <p:nvSpPr>
            <p:cNvPr id="47" name="矩形: 剪去对角 14"/>
            <p:cNvSpPr/>
            <p:nvPr/>
          </p:nvSpPr>
          <p:spPr>
            <a:xfrm flipH="1">
              <a:off x="7032103" y="1520602"/>
              <a:ext cx="4824536" cy="5068781"/>
            </a:xfrm>
            <a:prstGeom prst="snip2DiagRect">
              <a:avLst>
                <a:gd name="adj1" fmla="val 0"/>
                <a:gd name="adj2" fmla="val 25639"/>
              </a:avLst>
            </a:prstGeom>
            <a:noFill/>
            <a:ln w="44450">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8" name="矩形: 剪去对角 15"/>
            <p:cNvSpPr/>
            <p:nvPr/>
          </p:nvSpPr>
          <p:spPr>
            <a:xfrm flipH="1">
              <a:off x="7032103" y="1789220"/>
              <a:ext cx="4824536" cy="4800164"/>
            </a:xfrm>
            <a:prstGeom prst="snip2DiagRect">
              <a:avLst>
                <a:gd name="adj1" fmla="val 0"/>
                <a:gd name="adj2" fmla="val 25639"/>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sp>
        <p:nvSpPr>
          <p:cNvPr id="33" name="椭圆 32">
            <a:extLst>
              <a:ext uri="{FF2B5EF4-FFF2-40B4-BE49-F238E27FC236}">
                <a16:creationId xmlns:a16="http://schemas.microsoft.com/office/drawing/2014/main" id="{FCB36580-760F-4B01-925D-B8A96B814FB5}"/>
              </a:ext>
            </a:extLst>
          </p:cNvPr>
          <p:cNvSpPr/>
          <p:nvPr/>
        </p:nvSpPr>
        <p:spPr>
          <a:xfrm>
            <a:off x="5296245" y="3037922"/>
            <a:ext cx="1462047" cy="1414019"/>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a:lstStyle/>
          <a:p>
            <a:endParaRPr lang="zh-CN" altLang="en-US"/>
          </a:p>
        </p:txBody>
      </p:sp>
      <p:sp>
        <p:nvSpPr>
          <p:cNvPr id="25" name="矩形 24">
            <a:extLst>
              <a:ext uri="{FF2B5EF4-FFF2-40B4-BE49-F238E27FC236}">
                <a16:creationId xmlns:a16="http://schemas.microsoft.com/office/drawing/2014/main" id="{4F5B671C-2225-4303-9FAE-4B656D6CF0BA}"/>
              </a:ext>
            </a:extLst>
          </p:cNvPr>
          <p:cNvSpPr/>
          <p:nvPr/>
        </p:nvSpPr>
        <p:spPr>
          <a:xfrm>
            <a:off x="7674545" y="2627417"/>
            <a:ext cx="4461418" cy="1563264"/>
          </a:xfrm>
          <a:prstGeom prst="rect">
            <a:avLst/>
          </a:prstGeom>
          <a:solidFill>
            <a:srgbClr val="14D1CA">
              <a:alpha val="29000"/>
            </a:srgbClr>
          </a:solidFill>
          <a:ln w="127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26" name="组合 25">
            <a:extLst>
              <a:ext uri="{FF2B5EF4-FFF2-40B4-BE49-F238E27FC236}">
                <a16:creationId xmlns:a16="http://schemas.microsoft.com/office/drawing/2014/main" id="{D4599217-6E96-4D46-B02E-2ABDF0164C63}"/>
              </a:ext>
            </a:extLst>
          </p:cNvPr>
          <p:cNvGrpSpPr/>
          <p:nvPr/>
        </p:nvGrpSpPr>
        <p:grpSpPr>
          <a:xfrm>
            <a:off x="87696" y="3385847"/>
            <a:ext cx="4417999" cy="1544309"/>
            <a:chOff x="7032103" y="1520602"/>
            <a:chExt cx="4824536" cy="5068782"/>
          </a:xfrm>
        </p:grpSpPr>
        <p:sp>
          <p:nvSpPr>
            <p:cNvPr id="27" name="矩形: 剪去对角 14">
              <a:extLst>
                <a:ext uri="{FF2B5EF4-FFF2-40B4-BE49-F238E27FC236}">
                  <a16:creationId xmlns:a16="http://schemas.microsoft.com/office/drawing/2014/main" id="{D42D5777-1270-4C16-8E4D-5CAB82876148}"/>
                </a:ext>
              </a:extLst>
            </p:cNvPr>
            <p:cNvSpPr/>
            <p:nvPr/>
          </p:nvSpPr>
          <p:spPr>
            <a:xfrm flipH="1">
              <a:off x="7032103" y="1520602"/>
              <a:ext cx="4824536" cy="5068781"/>
            </a:xfrm>
            <a:prstGeom prst="snip2DiagRect">
              <a:avLst>
                <a:gd name="adj1" fmla="val 0"/>
                <a:gd name="adj2" fmla="val 25639"/>
              </a:avLst>
            </a:prstGeom>
            <a:noFill/>
            <a:ln w="44450">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8" name="矩形: 剪去对角 15">
              <a:extLst>
                <a:ext uri="{FF2B5EF4-FFF2-40B4-BE49-F238E27FC236}">
                  <a16:creationId xmlns:a16="http://schemas.microsoft.com/office/drawing/2014/main" id="{419966E4-AC39-4656-BEA8-D82FB256379A}"/>
                </a:ext>
              </a:extLst>
            </p:cNvPr>
            <p:cNvSpPr/>
            <p:nvPr/>
          </p:nvSpPr>
          <p:spPr>
            <a:xfrm flipH="1">
              <a:off x="7032103" y="1789220"/>
              <a:ext cx="4824536" cy="4800164"/>
            </a:xfrm>
            <a:prstGeom prst="snip2DiagRect">
              <a:avLst>
                <a:gd name="adj1" fmla="val 0"/>
                <a:gd name="adj2" fmla="val 25639"/>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sp>
        <p:nvSpPr>
          <p:cNvPr id="29" name="矩形 28">
            <a:extLst>
              <a:ext uri="{FF2B5EF4-FFF2-40B4-BE49-F238E27FC236}">
                <a16:creationId xmlns:a16="http://schemas.microsoft.com/office/drawing/2014/main" id="{8FBEE95D-0A23-4475-BBB0-51BA3EA3B33F}"/>
              </a:ext>
            </a:extLst>
          </p:cNvPr>
          <p:cNvSpPr/>
          <p:nvPr/>
        </p:nvSpPr>
        <p:spPr>
          <a:xfrm>
            <a:off x="2423592" y="5158548"/>
            <a:ext cx="4406576" cy="1582820"/>
          </a:xfrm>
          <a:prstGeom prst="rect">
            <a:avLst/>
          </a:prstGeom>
          <a:solidFill>
            <a:srgbClr val="14D1CA">
              <a:alpha val="29000"/>
            </a:srgbClr>
          </a:solidFill>
          <a:ln w="127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30" name="组合 29">
            <a:extLst>
              <a:ext uri="{FF2B5EF4-FFF2-40B4-BE49-F238E27FC236}">
                <a16:creationId xmlns:a16="http://schemas.microsoft.com/office/drawing/2014/main" id="{16B71E4C-7456-4A0F-B24C-7930E8B8DDF1}"/>
              </a:ext>
            </a:extLst>
          </p:cNvPr>
          <p:cNvGrpSpPr/>
          <p:nvPr/>
        </p:nvGrpSpPr>
        <p:grpSpPr>
          <a:xfrm>
            <a:off x="7222288" y="4542403"/>
            <a:ext cx="4611832" cy="1749530"/>
            <a:chOff x="7032103" y="1520602"/>
            <a:chExt cx="4824536" cy="5068782"/>
          </a:xfrm>
        </p:grpSpPr>
        <p:sp>
          <p:nvSpPr>
            <p:cNvPr id="31" name="矩形: 剪去对角 14">
              <a:extLst>
                <a:ext uri="{FF2B5EF4-FFF2-40B4-BE49-F238E27FC236}">
                  <a16:creationId xmlns:a16="http://schemas.microsoft.com/office/drawing/2014/main" id="{670DB7EF-4B2E-4A52-B2C2-F68C87724451}"/>
                </a:ext>
              </a:extLst>
            </p:cNvPr>
            <p:cNvSpPr/>
            <p:nvPr/>
          </p:nvSpPr>
          <p:spPr>
            <a:xfrm flipH="1">
              <a:off x="7032103" y="1520602"/>
              <a:ext cx="4824536" cy="5068781"/>
            </a:xfrm>
            <a:prstGeom prst="snip2DiagRect">
              <a:avLst>
                <a:gd name="adj1" fmla="val 0"/>
                <a:gd name="adj2" fmla="val 25639"/>
              </a:avLst>
            </a:prstGeom>
            <a:noFill/>
            <a:ln w="44450">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4" name="矩形: 剪去对角 15">
              <a:extLst>
                <a:ext uri="{FF2B5EF4-FFF2-40B4-BE49-F238E27FC236}">
                  <a16:creationId xmlns:a16="http://schemas.microsoft.com/office/drawing/2014/main" id="{AFAC5EAB-A5BC-48C2-85E6-43DD77AE78EA}"/>
                </a:ext>
              </a:extLst>
            </p:cNvPr>
            <p:cNvSpPr/>
            <p:nvPr/>
          </p:nvSpPr>
          <p:spPr>
            <a:xfrm flipH="1">
              <a:off x="7032103" y="1789220"/>
              <a:ext cx="4824536" cy="4800164"/>
            </a:xfrm>
            <a:prstGeom prst="snip2DiagRect">
              <a:avLst>
                <a:gd name="adj1" fmla="val 0"/>
                <a:gd name="adj2" fmla="val 25639"/>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pic>
        <p:nvPicPr>
          <p:cNvPr id="12" name="图形 11" descr="妇女">
            <a:extLst>
              <a:ext uri="{FF2B5EF4-FFF2-40B4-BE49-F238E27FC236}">
                <a16:creationId xmlns:a16="http://schemas.microsoft.com/office/drawing/2014/main" id="{2B7D0E6B-7EE0-4652-A85C-54115593DB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0565" y="940871"/>
            <a:ext cx="769441" cy="769441"/>
          </a:xfrm>
          <a:prstGeom prst="rect">
            <a:avLst/>
          </a:prstGeom>
        </p:spPr>
      </p:pic>
      <p:pic>
        <p:nvPicPr>
          <p:cNvPr id="35" name="图形 34" descr="妇女">
            <a:extLst>
              <a:ext uri="{FF2B5EF4-FFF2-40B4-BE49-F238E27FC236}">
                <a16:creationId xmlns:a16="http://schemas.microsoft.com/office/drawing/2014/main" id="{0E6E2C8F-D3F7-41C9-9617-0DB315F239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641" y="1832091"/>
            <a:ext cx="745713" cy="769441"/>
          </a:xfrm>
          <a:prstGeom prst="rect">
            <a:avLst/>
          </a:prstGeom>
        </p:spPr>
      </p:pic>
      <p:pic>
        <p:nvPicPr>
          <p:cNvPr id="36" name="图形 35" descr="妇女">
            <a:extLst>
              <a:ext uri="{FF2B5EF4-FFF2-40B4-BE49-F238E27FC236}">
                <a16:creationId xmlns:a16="http://schemas.microsoft.com/office/drawing/2014/main" id="{2075240C-EA3F-4722-89E3-CE252CB3F1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58" y="5092900"/>
            <a:ext cx="769441" cy="769441"/>
          </a:xfrm>
          <a:prstGeom prst="rect">
            <a:avLst/>
          </a:prstGeom>
        </p:spPr>
      </p:pic>
      <p:pic>
        <p:nvPicPr>
          <p:cNvPr id="37" name="图形 36" descr="妇女">
            <a:extLst>
              <a:ext uri="{FF2B5EF4-FFF2-40B4-BE49-F238E27FC236}">
                <a16:creationId xmlns:a16="http://schemas.microsoft.com/office/drawing/2014/main" id="{537CBA43-0D83-48E5-B5AB-658EC9E6F3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785" y="3813439"/>
            <a:ext cx="769441" cy="769441"/>
          </a:xfrm>
          <a:prstGeom prst="rect">
            <a:avLst/>
          </a:prstGeom>
        </p:spPr>
      </p:pic>
      <p:pic>
        <p:nvPicPr>
          <p:cNvPr id="38" name="图形 37" descr="妇女">
            <a:extLst>
              <a:ext uri="{FF2B5EF4-FFF2-40B4-BE49-F238E27FC236}">
                <a16:creationId xmlns:a16="http://schemas.microsoft.com/office/drawing/2014/main" id="{80AA7DDF-C0F6-4F97-9B3F-68469FBD1D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38148" y="3037044"/>
            <a:ext cx="769441" cy="769441"/>
          </a:xfrm>
          <a:prstGeom prst="rect">
            <a:avLst/>
          </a:prstGeom>
        </p:spPr>
      </p:pic>
      <p:pic>
        <p:nvPicPr>
          <p:cNvPr id="39" name="图形 38" descr="妇女">
            <a:extLst>
              <a:ext uri="{FF2B5EF4-FFF2-40B4-BE49-F238E27FC236}">
                <a16:creationId xmlns:a16="http://schemas.microsoft.com/office/drawing/2014/main" id="{8A7D19CE-D9C1-404D-A8E5-2B2F4D428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8767" y="5593388"/>
            <a:ext cx="769441" cy="769441"/>
          </a:xfrm>
          <a:prstGeom prst="rect">
            <a:avLst/>
          </a:prstGeom>
        </p:spPr>
      </p:pic>
      <p:sp>
        <p:nvSpPr>
          <p:cNvPr id="14" name="文本框 13">
            <a:extLst>
              <a:ext uri="{FF2B5EF4-FFF2-40B4-BE49-F238E27FC236}">
                <a16:creationId xmlns:a16="http://schemas.microsoft.com/office/drawing/2014/main" id="{3435ACCB-53AB-4401-9C82-E0D6386A62F0}"/>
              </a:ext>
            </a:extLst>
          </p:cNvPr>
          <p:cNvSpPr txBox="1"/>
          <p:nvPr/>
        </p:nvSpPr>
        <p:spPr>
          <a:xfrm>
            <a:off x="1336829" y="1575559"/>
            <a:ext cx="3606248" cy="1477328"/>
          </a:xfrm>
          <a:prstGeom prst="rect">
            <a:avLst/>
          </a:prstGeom>
          <a:noFill/>
        </p:spPr>
        <p:txBody>
          <a:bodyPr wrap="square" rtlCol="0">
            <a:spAutoFit/>
          </a:bodyPr>
          <a:lstStyle/>
          <a:p>
            <a:r>
              <a:rPr lang="en-US" altLang="zh-CN" dirty="0">
                <a:solidFill>
                  <a:schemeClr val="bg1"/>
                </a:solidFill>
              </a:rPr>
              <a:t>Liu </a:t>
            </a:r>
            <a:r>
              <a:rPr lang="en-US" altLang="zh-CN" dirty="0" err="1">
                <a:solidFill>
                  <a:schemeClr val="bg1"/>
                </a:solidFill>
              </a:rPr>
              <a:t>Junyi</a:t>
            </a:r>
            <a:r>
              <a:rPr lang="en-US" altLang="zh-CN" dirty="0">
                <a:solidFill>
                  <a:schemeClr val="bg1"/>
                </a:solidFill>
              </a:rPr>
              <a:t>: </a:t>
            </a:r>
          </a:p>
          <a:p>
            <a:r>
              <a:rPr lang="en-US" altLang="zh-CN" dirty="0">
                <a:solidFill>
                  <a:schemeClr val="bg1"/>
                </a:solidFill>
              </a:rPr>
              <a:t>1.Record the progress on </a:t>
            </a:r>
            <a:r>
              <a:rPr lang="en-US" altLang="zh-CN" dirty="0" err="1">
                <a:solidFill>
                  <a:schemeClr val="bg1"/>
                </a:solidFill>
              </a:rPr>
              <a:t>jira</a:t>
            </a:r>
            <a:endParaRPr lang="en-US" altLang="zh-CN" dirty="0">
              <a:solidFill>
                <a:schemeClr val="bg1"/>
              </a:solidFill>
            </a:endParaRPr>
          </a:p>
          <a:p>
            <a:r>
              <a:rPr lang="en-US" altLang="zh-CN" dirty="0">
                <a:solidFill>
                  <a:schemeClr val="bg1"/>
                </a:solidFill>
              </a:rPr>
              <a:t>2.Light-sensitive sensor module</a:t>
            </a:r>
          </a:p>
          <a:p>
            <a:r>
              <a:rPr lang="en-US" altLang="zh-CN" dirty="0">
                <a:solidFill>
                  <a:schemeClr val="bg1"/>
                </a:solidFill>
              </a:rPr>
              <a:t>3.Cabin model layout </a:t>
            </a:r>
          </a:p>
          <a:p>
            <a:r>
              <a:rPr lang="en-US" altLang="zh-CN" dirty="0">
                <a:solidFill>
                  <a:schemeClr val="bg1"/>
                </a:solidFill>
              </a:rPr>
              <a:t>4.Summarize PPT and presentation</a:t>
            </a:r>
            <a:endParaRPr lang="zh-CN" altLang="en-US" dirty="0">
              <a:solidFill>
                <a:schemeClr val="bg1"/>
              </a:solidFill>
            </a:endParaRPr>
          </a:p>
        </p:txBody>
      </p:sp>
      <p:sp>
        <p:nvSpPr>
          <p:cNvPr id="41" name="文本框 40">
            <a:extLst>
              <a:ext uri="{FF2B5EF4-FFF2-40B4-BE49-F238E27FC236}">
                <a16:creationId xmlns:a16="http://schemas.microsoft.com/office/drawing/2014/main" id="{8A86F07C-3ACA-4295-AE9D-526D00480F8D}"/>
              </a:ext>
            </a:extLst>
          </p:cNvPr>
          <p:cNvSpPr txBox="1"/>
          <p:nvPr/>
        </p:nvSpPr>
        <p:spPr>
          <a:xfrm>
            <a:off x="6567189" y="691954"/>
            <a:ext cx="4885246" cy="1477328"/>
          </a:xfrm>
          <a:prstGeom prst="rect">
            <a:avLst/>
          </a:prstGeom>
          <a:noFill/>
        </p:spPr>
        <p:txBody>
          <a:bodyPr wrap="square" rtlCol="0">
            <a:spAutoFit/>
          </a:bodyPr>
          <a:lstStyle/>
          <a:p>
            <a:r>
              <a:rPr lang="en-US" altLang="zh-CN" dirty="0">
                <a:solidFill>
                  <a:schemeClr val="bg1"/>
                </a:solidFill>
              </a:rPr>
              <a:t>Yin </a:t>
            </a:r>
            <a:r>
              <a:rPr lang="en-US" altLang="zh-CN" dirty="0" err="1">
                <a:solidFill>
                  <a:schemeClr val="bg1"/>
                </a:solidFill>
              </a:rPr>
              <a:t>Zhiyue</a:t>
            </a:r>
            <a:r>
              <a:rPr lang="en-US" altLang="zh-CN" dirty="0">
                <a:solidFill>
                  <a:schemeClr val="bg1"/>
                </a:solidFill>
              </a:rPr>
              <a:t>: </a:t>
            </a:r>
          </a:p>
          <a:p>
            <a:r>
              <a:rPr lang="en-US" altLang="zh-CN" sz="1800" dirty="0">
                <a:solidFill>
                  <a:schemeClr val="bg1"/>
                </a:solidFill>
                <a:effectLst/>
                <a:latin typeface="+mj-lt"/>
                <a:ea typeface="微软雅黑" panose="020B0503020204020204" pitchFamily="34" charset="-122"/>
                <a:cs typeface="Times New Roman" panose="02020603050405020304" pitchFamily="18" charset="0"/>
              </a:rPr>
              <a:t>1.Speech recognition &amp; control module</a:t>
            </a:r>
            <a:endParaRPr lang="zh-CN" altLang="zh-CN" sz="3200" dirty="0">
              <a:solidFill>
                <a:schemeClr val="bg1"/>
              </a:solidFill>
              <a:latin typeface="+mj-lt"/>
              <a:ea typeface="微软雅黑" panose="020B0503020204020204" pitchFamily="34" charset="-122"/>
            </a:endParaRPr>
          </a:p>
          <a:p>
            <a:r>
              <a:rPr lang="en-US" altLang="zh-CN" dirty="0">
                <a:solidFill>
                  <a:schemeClr val="bg1"/>
                </a:solidFill>
              </a:rPr>
              <a:t>2.Human infrared sensor &amp; pressure sensor</a:t>
            </a:r>
          </a:p>
          <a:p>
            <a:r>
              <a:rPr lang="en-US" altLang="zh-CN" dirty="0">
                <a:solidFill>
                  <a:schemeClr val="bg1"/>
                </a:solidFill>
              </a:rPr>
              <a:t>3.Overall circuit connection</a:t>
            </a:r>
          </a:p>
          <a:p>
            <a:r>
              <a:rPr lang="en-US" altLang="zh-CN" dirty="0">
                <a:solidFill>
                  <a:schemeClr val="bg1"/>
                </a:solidFill>
              </a:rPr>
              <a:t>4.Overall program integration</a:t>
            </a:r>
            <a:endParaRPr lang="zh-CN" altLang="en-US" dirty="0">
              <a:solidFill>
                <a:schemeClr val="bg1"/>
              </a:solidFill>
            </a:endParaRPr>
          </a:p>
        </p:txBody>
      </p:sp>
      <p:sp>
        <p:nvSpPr>
          <p:cNvPr id="18" name="文本框 17">
            <a:extLst>
              <a:ext uri="{FF2B5EF4-FFF2-40B4-BE49-F238E27FC236}">
                <a16:creationId xmlns:a16="http://schemas.microsoft.com/office/drawing/2014/main" id="{65957DF2-5635-421B-ADB2-AA49275EA101}"/>
              </a:ext>
            </a:extLst>
          </p:cNvPr>
          <p:cNvSpPr txBox="1"/>
          <p:nvPr/>
        </p:nvSpPr>
        <p:spPr>
          <a:xfrm>
            <a:off x="3000388" y="5234339"/>
            <a:ext cx="4384524" cy="2031325"/>
          </a:xfrm>
          <a:prstGeom prst="rect">
            <a:avLst/>
          </a:prstGeom>
          <a:noFill/>
        </p:spPr>
        <p:txBody>
          <a:bodyPr wrap="square" rtlCol="0">
            <a:spAutoFit/>
          </a:bodyPr>
          <a:lstStyle/>
          <a:p>
            <a:r>
              <a:rPr lang="en-US" altLang="zh-CN" dirty="0">
                <a:solidFill>
                  <a:schemeClr val="bg1"/>
                </a:solidFill>
              </a:rPr>
              <a:t>Liu </a:t>
            </a:r>
            <a:r>
              <a:rPr lang="en-US" altLang="zh-CN" dirty="0" err="1">
                <a:solidFill>
                  <a:schemeClr val="bg1"/>
                </a:solidFill>
              </a:rPr>
              <a:t>Ruoting</a:t>
            </a:r>
            <a:r>
              <a:rPr lang="en-US" altLang="zh-CN" dirty="0">
                <a:solidFill>
                  <a:schemeClr val="bg1"/>
                </a:solidFill>
              </a:rPr>
              <a:t>: </a:t>
            </a:r>
          </a:p>
          <a:p>
            <a:r>
              <a:rPr lang="en-US" altLang="zh-CN" dirty="0">
                <a:solidFill>
                  <a:schemeClr val="bg1"/>
                </a:solidFill>
              </a:rPr>
              <a:t>1.Ultrasonic distance measuring sensor</a:t>
            </a:r>
          </a:p>
          <a:p>
            <a:r>
              <a:rPr lang="en-US" altLang="zh-CN" dirty="0">
                <a:solidFill>
                  <a:schemeClr val="bg1"/>
                </a:solidFill>
              </a:rPr>
              <a:t>2.Fan part hardware design</a:t>
            </a:r>
            <a:endParaRPr lang="en-US" altLang="zh-CN" dirty="0">
              <a:solidFill>
                <a:schemeClr val="bg1"/>
              </a:solidFill>
              <a:latin typeface="Calibri" panose="020F0502020204030204" pitchFamily="34" charset="0"/>
              <a:cs typeface="Calibri" panose="020F0502020204030204" pitchFamily="34" charset="0"/>
            </a:endParaRPr>
          </a:p>
          <a:p>
            <a:r>
              <a:rPr lang="en-US" altLang="zh-CN" dirty="0">
                <a:solidFill>
                  <a:schemeClr val="bg1"/>
                </a:solidFill>
                <a:latin typeface="Calibri" panose="020F0502020204030204" pitchFamily="34" charset="0"/>
                <a:cs typeface="Calibri" panose="020F0502020204030204" pitchFamily="34" charset="0"/>
              </a:rPr>
              <a:t>3.</a:t>
            </a:r>
            <a:r>
              <a:rPr lang="en-US" altLang="zh-CN" dirty="0">
                <a:solidFill>
                  <a:schemeClr val="bg1"/>
                </a:solidFill>
              </a:rPr>
              <a:t>Presentation</a:t>
            </a:r>
          </a:p>
          <a:p>
            <a:r>
              <a:rPr lang="en-US" altLang="zh-CN" dirty="0">
                <a:solidFill>
                  <a:schemeClr val="bg1"/>
                </a:solidFill>
                <a:latin typeface="Calibri" panose="020F0502020204030204" pitchFamily="34" charset="0"/>
                <a:cs typeface="Calibri" panose="020F0502020204030204" pitchFamily="34" charset="0"/>
              </a:rPr>
              <a:t>4.Making the video</a:t>
            </a:r>
          </a:p>
          <a:p>
            <a:endParaRPr lang="en-US" altLang="zh-CN" dirty="0">
              <a:solidFill>
                <a:schemeClr val="bg1"/>
              </a:solidFill>
            </a:endParaRPr>
          </a:p>
          <a:p>
            <a:endParaRPr lang="zh-CN" altLang="en-US" dirty="0">
              <a:solidFill>
                <a:schemeClr val="bg1"/>
              </a:solidFill>
            </a:endParaRPr>
          </a:p>
        </p:txBody>
      </p:sp>
      <p:sp>
        <p:nvSpPr>
          <p:cNvPr id="20" name="文本框 19">
            <a:extLst>
              <a:ext uri="{FF2B5EF4-FFF2-40B4-BE49-F238E27FC236}">
                <a16:creationId xmlns:a16="http://schemas.microsoft.com/office/drawing/2014/main" id="{E5795489-9887-4A10-B1EB-A40F37F05C0D}"/>
              </a:ext>
            </a:extLst>
          </p:cNvPr>
          <p:cNvSpPr txBox="1"/>
          <p:nvPr/>
        </p:nvSpPr>
        <p:spPr>
          <a:xfrm>
            <a:off x="934373" y="3459496"/>
            <a:ext cx="4051480" cy="1477328"/>
          </a:xfrm>
          <a:prstGeom prst="rect">
            <a:avLst/>
          </a:prstGeom>
          <a:noFill/>
        </p:spPr>
        <p:txBody>
          <a:bodyPr wrap="square" rtlCol="0">
            <a:spAutoFit/>
          </a:bodyPr>
          <a:lstStyle/>
          <a:p>
            <a:r>
              <a:rPr lang="en-US" altLang="zh-CN" dirty="0">
                <a:solidFill>
                  <a:schemeClr val="bg1"/>
                </a:solidFill>
                <a:latin typeface="Calibri" panose="020F0502020204030204" pitchFamily="34" charset="0"/>
                <a:cs typeface="Calibri" panose="020F0502020204030204" pitchFamily="34" charset="0"/>
              </a:rPr>
              <a:t>Ji </a:t>
            </a:r>
            <a:r>
              <a:rPr lang="en-US" altLang="zh-CN" dirty="0" err="1">
                <a:solidFill>
                  <a:schemeClr val="bg1"/>
                </a:solidFill>
                <a:latin typeface="Calibri" panose="020F0502020204030204" pitchFamily="34" charset="0"/>
                <a:cs typeface="Calibri" panose="020F0502020204030204" pitchFamily="34" charset="0"/>
              </a:rPr>
              <a:t>Peilin</a:t>
            </a:r>
            <a:r>
              <a:rPr lang="en-US" altLang="zh-CN" dirty="0">
                <a:solidFill>
                  <a:schemeClr val="bg1"/>
                </a:solidFill>
                <a:latin typeface="Calibri" panose="020F0502020204030204" pitchFamily="34" charset="0"/>
                <a:cs typeface="Calibri" panose="020F0502020204030204" pitchFamily="34" charset="0"/>
              </a:rPr>
              <a:t>: </a:t>
            </a:r>
          </a:p>
          <a:p>
            <a:r>
              <a:rPr lang="en-US" altLang="zh-CN" dirty="0">
                <a:solidFill>
                  <a:schemeClr val="bg1"/>
                </a:solidFill>
                <a:latin typeface="Calibri" panose="020F0502020204030204" pitchFamily="34" charset="0"/>
                <a:cs typeface="Calibri" panose="020F0502020204030204" pitchFamily="34" charset="0"/>
              </a:rPr>
              <a:t>1.Harmful gas sensor</a:t>
            </a:r>
          </a:p>
          <a:p>
            <a:r>
              <a:rPr lang="en-US" altLang="zh-CN" dirty="0">
                <a:solidFill>
                  <a:schemeClr val="bg1"/>
                </a:solidFill>
                <a:latin typeface="Calibri" panose="020F0502020204030204" pitchFamily="34" charset="0"/>
                <a:cs typeface="Calibri" panose="020F0502020204030204" pitchFamily="34" charset="0"/>
              </a:rPr>
              <a:t>2.APP interface design</a:t>
            </a:r>
          </a:p>
          <a:p>
            <a:r>
              <a:rPr lang="en-US" altLang="zh-CN" dirty="0">
                <a:solidFill>
                  <a:schemeClr val="bg1"/>
                </a:solidFill>
                <a:latin typeface="Calibri" panose="020F0502020204030204" pitchFamily="34" charset="0"/>
                <a:cs typeface="Calibri" panose="020F0502020204030204" pitchFamily="34" charset="0"/>
              </a:rPr>
              <a:t>3.Making the video</a:t>
            </a:r>
          </a:p>
          <a:p>
            <a:r>
              <a:rPr lang="en-US" altLang="zh-CN" dirty="0">
                <a:solidFill>
                  <a:schemeClr val="bg1"/>
                </a:solidFill>
                <a:latin typeface="Calibri" panose="020F0502020204030204" pitchFamily="34" charset="0"/>
                <a:cs typeface="Calibri" panose="020F0502020204030204" pitchFamily="34" charset="0"/>
              </a:rPr>
              <a:t>4.Overall program integration</a:t>
            </a:r>
            <a:endParaRPr lang="zh-CN" altLang="en-US" dirty="0">
              <a:solidFill>
                <a:schemeClr val="bg1"/>
              </a:solidFill>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D807AFAC-92AF-4967-AA83-7BC1BAB597EC}"/>
              </a:ext>
            </a:extLst>
          </p:cNvPr>
          <p:cNvSpPr txBox="1"/>
          <p:nvPr/>
        </p:nvSpPr>
        <p:spPr>
          <a:xfrm>
            <a:off x="8554999" y="2709842"/>
            <a:ext cx="3749083" cy="1477328"/>
          </a:xfrm>
          <a:prstGeom prst="rect">
            <a:avLst/>
          </a:prstGeom>
          <a:noFill/>
        </p:spPr>
        <p:txBody>
          <a:bodyPr wrap="square" rtlCol="0">
            <a:spAutoFit/>
          </a:bodyPr>
          <a:lstStyle/>
          <a:p>
            <a:r>
              <a:rPr lang="en-US" altLang="zh-CN" dirty="0">
                <a:solidFill>
                  <a:schemeClr val="bg1"/>
                </a:solidFill>
              </a:rPr>
              <a:t>Yu </a:t>
            </a:r>
            <a:r>
              <a:rPr lang="en-US" altLang="zh-CN" dirty="0" err="1">
                <a:solidFill>
                  <a:schemeClr val="bg1"/>
                </a:solidFill>
              </a:rPr>
              <a:t>Wenlu</a:t>
            </a:r>
            <a:r>
              <a:rPr lang="en-US" altLang="zh-CN" dirty="0">
                <a:solidFill>
                  <a:schemeClr val="bg1"/>
                </a:solidFill>
              </a:rPr>
              <a:t>: </a:t>
            </a:r>
          </a:p>
          <a:p>
            <a:r>
              <a:rPr lang="en-US" altLang="zh-CN" dirty="0">
                <a:solidFill>
                  <a:schemeClr val="bg1"/>
                </a:solidFill>
              </a:rPr>
              <a:t>1.APP back-end frame</a:t>
            </a:r>
          </a:p>
          <a:p>
            <a:r>
              <a:rPr lang="en-US" altLang="zh-CN" dirty="0">
                <a:solidFill>
                  <a:schemeClr val="bg1"/>
                </a:solidFill>
              </a:rPr>
              <a:t>2.Bluetooth module, </a:t>
            </a:r>
          </a:p>
          <a:p>
            <a:r>
              <a:rPr lang="en-US" altLang="zh-CN" dirty="0">
                <a:solidFill>
                  <a:schemeClr val="bg1"/>
                </a:solidFill>
              </a:rPr>
              <a:t>3.Dot matrix screen &amp; OLED screen 4.Optimize the PPT</a:t>
            </a:r>
            <a:endParaRPr lang="zh-CN" altLang="en-US" dirty="0">
              <a:solidFill>
                <a:schemeClr val="bg1"/>
              </a:solidFill>
            </a:endParaRPr>
          </a:p>
        </p:txBody>
      </p:sp>
      <p:sp>
        <p:nvSpPr>
          <p:cNvPr id="23" name="文本框 22">
            <a:extLst>
              <a:ext uri="{FF2B5EF4-FFF2-40B4-BE49-F238E27FC236}">
                <a16:creationId xmlns:a16="http://schemas.microsoft.com/office/drawing/2014/main" id="{140E13C7-A428-48B5-AEE8-5C580578C266}"/>
              </a:ext>
            </a:extLst>
          </p:cNvPr>
          <p:cNvSpPr txBox="1"/>
          <p:nvPr/>
        </p:nvSpPr>
        <p:spPr>
          <a:xfrm>
            <a:off x="7925809" y="4724862"/>
            <a:ext cx="4125302" cy="1477328"/>
          </a:xfrm>
          <a:prstGeom prst="rect">
            <a:avLst/>
          </a:prstGeom>
          <a:noFill/>
        </p:spPr>
        <p:txBody>
          <a:bodyPr wrap="square" rtlCol="0">
            <a:spAutoFit/>
          </a:bodyPr>
          <a:lstStyle/>
          <a:p>
            <a:r>
              <a:rPr lang="en-US" altLang="zh-CN" dirty="0" err="1">
                <a:solidFill>
                  <a:schemeClr val="bg1"/>
                </a:solidFill>
              </a:rPr>
              <a:t>Xie</a:t>
            </a:r>
            <a:r>
              <a:rPr lang="en-US" altLang="zh-CN" dirty="0">
                <a:solidFill>
                  <a:schemeClr val="bg1"/>
                </a:solidFill>
              </a:rPr>
              <a:t> </a:t>
            </a:r>
            <a:r>
              <a:rPr lang="en-US" altLang="zh-CN" dirty="0" err="1">
                <a:solidFill>
                  <a:schemeClr val="bg1"/>
                </a:solidFill>
              </a:rPr>
              <a:t>Lurui</a:t>
            </a:r>
            <a:r>
              <a:rPr lang="en-US" altLang="zh-CN" dirty="0">
                <a:solidFill>
                  <a:schemeClr val="bg1"/>
                </a:solidFill>
              </a:rPr>
              <a:t>: </a:t>
            </a:r>
          </a:p>
          <a:p>
            <a:r>
              <a:rPr lang="en-US" altLang="zh-CN" dirty="0">
                <a:solidFill>
                  <a:schemeClr val="bg1"/>
                </a:solidFill>
              </a:rPr>
              <a:t>1.Temperature and humidity sensor 2.Camera real-time monitoring </a:t>
            </a:r>
          </a:p>
          <a:p>
            <a:r>
              <a:rPr lang="en-US" altLang="zh-CN" dirty="0">
                <a:solidFill>
                  <a:schemeClr val="bg1"/>
                </a:solidFill>
              </a:rPr>
              <a:t>3.Cloud platform storage</a:t>
            </a:r>
          </a:p>
          <a:p>
            <a:r>
              <a:rPr lang="en-US" altLang="zh-CN" dirty="0">
                <a:solidFill>
                  <a:schemeClr val="bg1"/>
                </a:solidFill>
              </a:rPr>
              <a:t>4.WIFI module</a:t>
            </a:r>
            <a:endParaRPr lang="zh-CN" altLang="en-US" dirty="0">
              <a:solidFill>
                <a:schemeClr val="bg1"/>
              </a:solidFill>
            </a:endParaRPr>
          </a:p>
        </p:txBody>
      </p:sp>
      <p:sp>
        <p:nvSpPr>
          <p:cNvPr id="24" name="矩形 23">
            <a:extLst>
              <a:ext uri="{FF2B5EF4-FFF2-40B4-BE49-F238E27FC236}">
                <a16:creationId xmlns:a16="http://schemas.microsoft.com/office/drawing/2014/main" id="{AD2DE62A-5870-4C1F-8906-9D30780558B4}"/>
              </a:ext>
            </a:extLst>
          </p:cNvPr>
          <p:cNvSpPr/>
          <p:nvPr/>
        </p:nvSpPr>
        <p:spPr>
          <a:xfrm>
            <a:off x="5499001" y="3050814"/>
            <a:ext cx="1156878" cy="1323439"/>
          </a:xfrm>
          <a:prstGeom prst="rect">
            <a:avLst/>
          </a:prstGeom>
          <a:noFill/>
        </p:spPr>
        <p:txBody>
          <a:bodyPr wrap="square" lIns="91440" tIns="45720" rIns="91440" bIns="45720">
            <a:spAutoFit/>
          </a:bodyPr>
          <a:lstStyle/>
          <a:p>
            <a:pPr algn="ctr"/>
            <a:r>
              <a:rPr lang="en-US" altLang="zh-CN" sz="8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5</a:t>
            </a:r>
            <a:endParaRPr lang="zh-CN" altLang="en-US" sz="8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grpSp>
        <p:nvGrpSpPr>
          <p:cNvPr id="42" name="组合 41">
            <a:extLst>
              <a:ext uri="{FF2B5EF4-FFF2-40B4-BE49-F238E27FC236}">
                <a16:creationId xmlns:a16="http://schemas.microsoft.com/office/drawing/2014/main" id="{F80D3EEA-C3A8-483B-AB3D-16E7914E7798}"/>
              </a:ext>
            </a:extLst>
          </p:cNvPr>
          <p:cNvGrpSpPr/>
          <p:nvPr/>
        </p:nvGrpSpPr>
        <p:grpSpPr>
          <a:xfrm rot="10519993">
            <a:off x="7286150" y="7834709"/>
            <a:ext cx="2927703" cy="2927703"/>
            <a:chOff x="3665010" y="1214034"/>
            <a:chExt cx="3205796" cy="3205796"/>
          </a:xfrm>
          <a:effectLst>
            <a:glow rad="88900">
              <a:srgbClr val="14D1CA">
                <a:alpha val="56000"/>
              </a:srgbClr>
            </a:glow>
          </a:effectLst>
        </p:grpSpPr>
        <p:sp>
          <p:nvSpPr>
            <p:cNvPr id="43" name="任意多边形: 形状 42">
              <a:extLst>
                <a:ext uri="{FF2B5EF4-FFF2-40B4-BE49-F238E27FC236}">
                  <a16:creationId xmlns:a16="http://schemas.microsoft.com/office/drawing/2014/main" id="{AB146F55-5DC1-4696-9E27-713E4B20ADA4}"/>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a:extLst>
                <a:ext uri="{FF2B5EF4-FFF2-40B4-BE49-F238E27FC236}">
                  <a16:creationId xmlns:a16="http://schemas.microsoft.com/office/drawing/2014/main" id="{64018D0C-0BBB-445F-B473-47252ED58CD2}"/>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9" name="圆: 空心 48">
            <a:extLst>
              <a:ext uri="{FF2B5EF4-FFF2-40B4-BE49-F238E27FC236}">
                <a16:creationId xmlns:a16="http://schemas.microsoft.com/office/drawing/2014/main" id="{41F20429-EE5B-4312-9599-5268D717C999}"/>
              </a:ext>
            </a:extLst>
          </p:cNvPr>
          <p:cNvSpPr/>
          <p:nvPr/>
        </p:nvSpPr>
        <p:spPr>
          <a:xfrm rot="11241601">
            <a:off x="-5130225" y="494323"/>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0" name="任意多边形: 形状 49">
            <a:extLst>
              <a:ext uri="{FF2B5EF4-FFF2-40B4-BE49-F238E27FC236}">
                <a16:creationId xmlns:a16="http://schemas.microsoft.com/office/drawing/2014/main" id="{2805087D-BBAE-4598-A195-D9EF668EBD5A}"/>
              </a:ext>
            </a:extLst>
          </p:cNvPr>
          <p:cNvSpPr/>
          <p:nvPr/>
        </p:nvSpPr>
        <p:spPr>
          <a:xfrm rot="20654220">
            <a:off x="1401351" y="7985276"/>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1" name="任意多边形: 形状 50">
            <a:extLst>
              <a:ext uri="{FF2B5EF4-FFF2-40B4-BE49-F238E27FC236}">
                <a16:creationId xmlns:a16="http://schemas.microsoft.com/office/drawing/2014/main" id="{2266E687-2E31-416E-B36E-B13000F4F7CC}"/>
              </a:ext>
            </a:extLst>
          </p:cNvPr>
          <p:cNvSpPr/>
          <p:nvPr/>
        </p:nvSpPr>
        <p:spPr>
          <a:xfrm rot="6649367">
            <a:off x="3216672" y="-2433539"/>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2" name="圆: 空心 51">
            <a:extLst>
              <a:ext uri="{FF2B5EF4-FFF2-40B4-BE49-F238E27FC236}">
                <a16:creationId xmlns:a16="http://schemas.microsoft.com/office/drawing/2014/main" id="{4D41BC53-9686-4B81-ACF2-D5D30DB57131}"/>
              </a:ext>
            </a:extLst>
          </p:cNvPr>
          <p:cNvSpPr/>
          <p:nvPr/>
        </p:nvSpPr>
        <p:spPr>
          <a:xfrm rot="11241601">
            <a:off x="17248415" y="4192712"/>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任意多边形: 形状 52">
            <a:extLst>
              <a:ext uri="{FF2B5EF4-FFF2-40B4-BE49-F238E27FC236}">
                <a16:creationId xmlns:a16="http://schemas.microsoft.com/office/drawing/2014/main" id="{BD7E5431-01E5-4185-B43B-D7BA1617D815}"/>
              </a:ext>
            </a:extLst>
          </p:cNvPr>
          <p:cNvSpPr/>
          <p:nvPr/>
        </p:nvSpPr>
        <p:spPr>
          <a:xfrm rot="13108270">
            <a:off x="16576668" y="316913"/>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4" name="圆: 空心 53">
            <a:extLst>
              <a:ext uri="{FF2B5EF4-FFF2-40B4-BE49-F238E27FC236}">
                <a16:creationId xmlns:a16="http://schemas.microsoft.com/office/drawing/2014/main" id="{47ABF20A-7053-44AD-B66F-E131DFE4AE5A}"/>
              </a:ext>
            </a:extLst>
          </p:cNvPr>
          <p:cNvSpPr/>
          <p:nvPr/>
        </p:nvSpPr>
        <p:spPr>
          <a:xfrm rot="11241601">
            <a:off x="8069007" y="-3598152"/>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09392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11669572">
            <a:off x="9290134" y="-229573"/>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11669572">
            <a:off x="9885877" y="-633215"/>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1669572">
            <a:off x="8976786" y="-700545"/>
            <a:ext cx="112790" cy="2463879"/>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1669572" flipH="1">
            <a:off x="8050415" y="-455527"/>
            <a:ext cx="45719" cy="3453157"/>
          </a:xfrm>
          <a:prstGeom prst="rect">
            <a:avLst/>
          </a:prstGeom>
          <a:gradFill>
            <a:gsLst>
              <a:gs pos="45000">
                <a:srgbClr val="41B5E1">
                  <a:alpha val="36000"/>
                </a:srgbClr>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1947566">
            <a:off x="7667586" y="4709511"/>
            <a:ext cx="63596" cy="2654194"/>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剪去对角 44"/>
          <p:cNvSpPr/>
          <p:nvPr/>
        </p:nvSpPr>
        <p:spPr>
          <a:xfrm rot="10800000" flipH="1">
            <a:off x="4223792" y="1032148"/>
            <a:ext cx="7776864" cy="2354137"/>
          </a:xfrm>
          <a:prstGeom prst="snip2DiagRect">
            <a:avLst>
              <a:gd name="adj1" fmla="val 0"/>
              <a:gd name="adj2" fmla="val 25639"/>
            </a:avLst>
          </a:prstGeom>
          <a:noFill/>
          <a:ln w="25400">
            <a:solidFill>
              <a:srgbClr val="14D1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8" name="矩形 47"/>
          <p:cNvSpPr/>
          <p:nvPr/>
        </p:nvSpPr>
        <p:spPr>
          <a:xfrm>
            <a:off x="174219" y="465615"/>
            <a:ext cx="3722198" cy="3235090"/>
          </a:xfrm>
          <a:prstGeom prst="rect">
            <a:avLst/>
          </a:prstGeom>
          <a:noFill/>
          <a:ln w="25400">
            <a:solidFill>
              <a:srgbClr val="14D1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rot="950187">
            <a:off x="9457220" y="3637334"/>
            <a:ext cx="1109447" cy="1109447"/>
            <a:chOff x="3665010" y="1214034"/>
            <a:chExt cx="3205796" cy="3205796"/>
          </a:xfrm>
          <a:effectLst>
            <a:glow rad="88900">
              <a:srgbClr val="14D1CA">
                <a:alpha val="56000"/>
              </a:srgbClr>
            </a:glow>
          </a:effectLst>
        </p:grpSpPr>
        <p:sp>
          <p:nvSpPr>
            <p:cNvPr id="53" name="任意多边形: 形状 52"/>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4" name="任意多边形: 形状 53"/>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5" name="组合 54"/>
          <p:cNvGrpSpPr/>
          <p:nvPr/>
        </p:nvGrpSpPr>
        <p:grpSpPr>
          <a:xfrm rot="1413241">
            <a:off x="8759893" y="4353989"/>
            <a:ext cx="885980" cy="885980"/>
            <a:chOff x="3665010" y="1214034"/>
            <a:chExt cx="3205796" cy="3205796"/>
          </a:xfrm>
          <a:effectLst>
            <a:glow rad="88900">
              <a:srgbClr val="14D1CA">
                <a:alpha val="56000"/>
              </a:srgbClr>
            </a:glow>
          </a:effectLst>
        </p:grpSpPr>
        <p:sp>
          <p:nvSpPr>
            <p:cNvPr id="56" name="任意多边形: 形状 55"/>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任意多边形: 形状 56"/>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1" name="文本框 60"/>
          <p:cNvSpPr txBox="1"/>
          <p:nvPr/>
        </p:nvSpPr>
        <p:spPr>
          <a:xfrm>
            <a:off x="4514570" y="1828327"/>
            <a:ext cx="71658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400" dirty="0">
                <a:solidFill>
                  <a:schemeClr val="bg1"/>
                </a:solidFill>
                <a:latin typeface="微软雅黑" panose="020B0503020204020204" pitchFamily="34" charset="-122"/>
                <a:ea typeface="微软雅黑" panose="020B0503020204020204" pitchFamily="34" charset="-122"/>
              </a:rPr>
              <a:t>Thank</a:t>
            </a:r>
            <a:r>
              <a:rPr lang="zh-CN" altLang="en-US" sz="4400" dirty="0">
                <a:solidFill>
                  <a:schemeClr val="bg1"/>
                </a:solidFill>
                <a:latin typeface="微软雅黑" panose="020B0503020204020204" pitchFamily="34" charset="-122"/>
                <a:ea typeface="微软雅黑" panose="020B0503020204020204" pitchFamily="34" charset="-122"/>
              </a:rPr>
              <a:t> </a:t>
            </a:r>
            <a:r>
              <a:rPr lang="en-US" altLang="zh-CN" sz="4400" dirty="0">
                <a:solidFill>
                  <a:schemeClr val="bg1"/>
                </a:solidFill>
                <a:latin typeface="微软雅黑" panose="020B0503020204020204" pitchFamily="34" charset="-122"/>
                <a:ea typeface="微软雅黑" panose="020B0503020204020204" pitchFamily="34" charset="-122"/>
              </a:rPr>
              <a:t>you</a:t>
            </a:r>
            <a:r>
              <a:rPr lang="zh-CN" altLang="en-US" sz="4400" dirty="0">
                <a:solidFill>
                  <a:schemeClr val="bg1"/>
                </a:solidFill>
                <a:latin typeface="微软雅黑" panose="020B0503020204020204" pitchFamily="34" charset="-122"/>
                <a:ea typeface="微软雅黑" panose="020B0503020204020204" pitchFamily="34" charset="-122"/>
              </a:rPr>
              <a:t> </a:t>
            </a:r>
            <a:r>
              <a:rPr lang="en-US" altLang="zh-CN" sz="4400" dirty="0">
                <a:solidFill>
                  <a:schemeClr val="bg1"/>
                </a:solidFill>
                <a:latin typeface="微软雅黑" panose="020B0503020204020204" pitchFamily="34" charset="-122"/>
                <a:ea typeface="微软雅黑" panose="020B0503020204020204" pitchFamily="34" charset="-122"/>
              </a:rPr>
              <a:t>for</a:t>
            </a:r>
            <a:r>
              <a:rPr lang="zh-CN" altLang="en-US" sz="4400" dirty="0">
                <a:solidFill>
                  <a:schemeClr val="bg1"/>
                </a:solidFill>
                <a:latin typeface="微软雅黑" panose="020B0503020204020204" pitchFamily="34" charset="-122"/>
                <a:ea typeface="微软雅黑" panose="020B0503020204020204" pitchFamily="34" charset="-122"/>
              </a:rPr>
              <a:t> </a:t>
            </a:r>
            <a:r>
              <a:rPr lang="en-US" altLang="zh-CN" sz="4400" dirty="0">
                <a:solidFill>
                  <a:schemeClr val="bg1"/>
                </a:solidFill>
                <a:latin typeface="微软雅黑" panose="020B0503020204020204" pitchFamily="34" charset="-122"/>
                <a:ea typeface="微软雅黑" panose="020B0503020204020204" pitchFamily="34" charset="-122"/>
              </a:rPr>
              <a:t>your</a:t>
            </a:r>
            <a:r>
              <a:rPr lang="zh-CN" altLang="en-US" sz="4400" dirty="0">
                <a:solidFill>
                  <a:schemeClr val="bg1"/>
                </a:solidFill>
                <a:latin typeface="微软雅黑" panose="020B0503020204020204" pitchFamily="34" charset="-122"/>
                <a:ea typeface="微软雅黑" panose="020B0503020204020204" pitchFamily="34" charset="-122"/>
              </a:rPr>
              <a:t> </a:t>
            </a:r>
            <a:r>
              <a:rPr lang="en-US" altLang="zh-CN" sz="4400" dirty="0">
                <a:solidFill>
                  <a:schemeClr val="bg1"/>
                </a:solidFill>
                <a:latin typeface="微软雅黑" panose="020B0503020204020204" pitchFamily="34" charset="-122"/>
                <a:ea typeface="微软雅黑" panose="020B0503020204020204" pitchFamily="34" charset="-122"/>
              </a:rPr>
              <a:t>time</a:t>
            </a:r>
            <a:r>
              <a:rPr kumimoji="0" lang="en-US" altLang="zh-CN" sz="4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a:t>
            </a:r>
          </a:p>
        </p:txBody>
      </p:sp>
      <p:sp>
        <p:nvSpPr>
          <p:cNvPr id="64" name="半闭框 63"/>
          <p:cNvSpPr/>
          <p:nvPr/>
        </p:nvSpPr>
        <p:spPr>
          <a:xfrm rot="16200000">
            <a:off x="4314258" y="2387163"/>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半闭框 64"/>
          <p:cNvSpPr/>
          <p:nvPr/>
        </p:nvSpPr>
        <p:spPr>
          <a:xfrm rot="5400000">
            <a:off x="10942727" y="1254183"/>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7" name="直接连接符 66"/>
          <p:cNvCxnSpPr>
            <a:cxnSpLocks/>
          </p:cNvCxnSpPr>
          <p:nvPr/>
        </p:nvCxnSpPr>
        <p:spPr>
          <a:xfrm flipH="1">
            <a:off x="1886823" y="4235585"/>
            <a:ext cx="6115824" cy="0"/>
          </a:xfrm>
          <a:prstGeom prst="line">
            <a:avLst/>
          </a:prstGeom>
          <a:ln w="25400">
            <a:solidFill>
              <a:srgbClr val="14D1CA"/>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70" name="直接连接符 69"/>
          <p:cNvCxnSpPr>
            <a:cxnSpLocks/>
            <a:endCxn id="48" idx="2"/>
          </p:cNvCxnSpPr>
          <p:nvPr/>
        </p:nvCxnSpPr>
        <p:spPr>
          <a:xfrm flipV="1">
            <a:off x="1924502" y="3700705"/>
            <a:ext cx="110816" cy="524764"/>
          </a:xfrm>
          <a:prstGeom prst="line">
            <a:avLst/>
          </a:prstGeom>
          <a:ln w="25400">
            <a:solidFill>
              <a:srgbClr val="14D1CA"/>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51655" y="4448035"/>
            <a:ext cx="7144545" cy="1732334"/>
          </a:xfrm>
          <a:prstGeom prst="rect">
            <a:avLst/>
          </a:prstGeom>
          <a:noFill/>
        </p:spPr>
        <p:txBody>
          <a:bodyPr wrap="square" rtlCol="0">
            <a:spAutoFit/>
          </a:bodyPr>
          <a:lstStyle/>
          <a:p>
            <a:pPr>
              <a:lnSpc>
                <a:spcPct val="200000"/>
              </a:lnSpc>
            </a:pPr>
            <a:r>
              <a:rPr lang="en-US" altLang="zh-CN" sz="2000" dirty="0">
                <a:solidFill>
                  <a:schemeClr val="bg1"/>
                </a:solidFill>
                <a:latin typeface="微软雅黑" panose="020B0503020204020204" pitchFamily="34" charset="-122"/>
                <a:ea typeface="微软雅黑" panose="020B0503020204020204" pitchFamily="34" charset="-122"/>
              </a:rPr>
              <a:t>Team:  Team 5</a:t>
            </a:r>
          </a:p>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Team</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Member:  </a:t>
            </a:r>
            <a:r>
              <a:rPr lang="en-US" altLang="zh-CN" kern="100" dirty="0" err="1">
                <a:solidFill>
                  <a:schemeClr val="bg1"/>
                </a:solidFill>
                <a:effectLst/>
                <a:latin typeface="微软雅黑" panose="020B0503020204020204" pitchFamily="34" charset="-122"/>
                <a:ea typeface="微软雅黑" panose="020B0503020204020204" pitchFamily="34" charset="-122"/>
              </a:rPr>
              <a:t>Zhiyue</a:t>
            </a:r>
            <a:r>
              <a:rPr lang="en-US" altLang="zh-CN" kern="100" dirty="0">
                <a:solidFill>
                  <a:schemeClr val="bg1"/>
                </a:solidFill>
                <a:effectLst/>
                <a:latin typeface="微软雅黑" panose="020B0503020204020204" pitchFamily="34" charset="-122"/>
                <a:ea typeface="微软雅黑" panose="020B0503020204020204" pitchFamily="34" charset="-122"/>
              </a:rPr>
              <a:t> Yin</a:t>
            </a:r>
            <a:r>
              <a:rPr lang="en-US" altLang="zh-CN" kern="100" dirty="0">
                <a:solidFill>
                  <a:schemeClr val="bg1"/>
                </a:solidFill>
                <a:latin typeface="微软雅黑" panose="020B0503020204020204" pitchFamily="34" charset="-122"/>
                <a:ea typeface="微软雅黑" panose="020B0503020204020204" pitchFamily="34" charset="-122"/>
              </a:rPr>
              <a:t>,</a:t>
            </a:r>
            <a:r>
              <a:rPr lang="zh-CN" altLang="en-US" kern="100" dirty="0">
                <a:solidFill>
                  <a:schemeClr val="bg1"/>
                </a:solidFill>
                <a:latin typeface="微软雅黑" panose="020B0503020204020204" pitchFamily="34" charset="-122"/>
                <a:ea typeface="微软雅黑" panose="020B0503020204020204" pitchFamily="34" charset="-122"/>
              </a:rPr>
              <a:t> </a:t>
            </a:r>
            <a:r>
              <a:rPr lang="en-US" altLang="zh-CN" kern="100" dirty="0" err="1">
                <a:solidFill>
                  <a:schemeClr val="bg1"/>
                </a:solidFill>
                <a:effectLst/>
                <a:latin typeface="微软雅黑" panose="020B0503020204020204" pitchFamily="34" charset="-122"/>
                <a:ea typeface="微软雅黑" panose="020B0503020204020204" pitchFamily="34" charset="-122"/>
              </a:rPr>
              <a:t>Lurui</a:t>
            </a:r>
            <a:r>
              <a:rPr lang="en-US" altLang="zh-CN" kern="100" dirty="0">
                <a:solidFill>
                  <a:schemeClr val="bg1"/>
                </a:solidFill>
                <a:effectLst/>
                <a:latin typeface="微软雅黑" panose="020B0503020204020204" pitchFamily="34" charset="-122"/>
                <a:ea typeface="微软雅黑" panose="020B0503020204020204" pitchFamily="34" charset="-122"/>
              </a:rPr>
              <a:t> </a:t>
            </a:r>
            <a:r>
              <a:rPr lang="en-US" altLang="zh-CN" kern="100" dirty="0" err="1">
                <a:solidFill>
                  <a:schemeClr val="bg1"/>
                </a:solidFill>
                <a:effectLst/>
                <a:latin typeface="微软雅黑" panose="020B0503020204020204" pitchFamily="34" charset="-122"/>
                <a:ea typeface="微软雅黑" panose="020B0503020204020204" pitchFamily="34" charset="-122"/>
              </a:rPr>
              <a:t>Xie</a:t>
            </a:r>
            <a:r>
              <a:rPr lang="en-US" altLang="zh-CN" kern="100" dirty="0">
                <a:solidFill>
                  <a:schemeClr val="bg1"/>
                </a:solidFill>
                <a:effectLst/>
                <a:latin typeface="微软雅黑" panose="020B0503020204020204" pitchFamily="34" charset="-122"/>
                <a:ea typeface="微软雅黑" panose="020B0503020204020204" pitchFamily="34" charset="-122"/>
              </a:rPr>
              <a:t>, </a:t>
            </a:r>
            <a:r>
              <a:rPr lang="en-US" altLang="zh-CN" kern="100" dirty="0" err="1">
                <a:solidFill>
                  <a:schemeClr val="bg1"/>
                </a:solidFill>
                <a:effectLst/>
                <a:latin typeface="微软雅黑" panose="020B0503020204020204" pitchFamily="34" charset="-122"/>
                <a:ea typeface="微软雅黑" panose="020B0503020204020204" pitchFamily="34" charset="-122"/>
              </a:rPr>
              <a:t>Wenlu</a:t>
            </a:r>
            <a:r>
              <a:rPr lang="en-US" altLang="zh-CN" kern="100" dirty="0">
                <a:solidFill>
                  <a:schemeClr val="bg1"/>
                </a:solidFill>
                <a:effectLst/>
                <a:latin typeface="微软雅黑" panose="020B0503020204020204" pitchFamily="34" charset="-122"/>
                <a:ea typeface="微软雅黑" panose="020B0503020204020204" pitchFamily="34" charset="-122"/>
              </a:rPr>
              <a:t> Yu, </a:t>
            </a:r>
            <a:r>
              <a:rPr lang="en-US" altLang="zh-CN" kern="100" dirty="0" err="1">
                <a:solidFill>
                  <a:schemeClr val="bg1"/>
                </a:solidFill>
                <a:effectLst/>
                <a:latin typeface="微软雅黑" panose="020B0503020204020204" pitchFamily="34" charset="-122"/>
                <a:ea typeface="微软雅黑" panose="020B0503020204020204" pitchFamily="34" charset="-122"/>
              </a:rPr>
              <a:t>Peilin</a:t>
            </a:r>
            <a:r>
              <a:rPr lang="en-US" altLang="zh-CN" kern="100" dirty="0">
                <a:solidFill>
                  <a:schemeClr val="bg1"/>
                </a:solidFill>
                <a:effectLst/>
                <a:latin typeface="微软雅黑" panose="020B0503020204020204" pitchFamily="34" charset="-122"/>
                <a:ea typeface="微软雅黑" panose="020B0503020204020204" pitchFamily="34" charset="-122"/>
              </a:rPr>
              <a:t> Ji, </a:t>
            </a:r>
          </a:p>
          <a:p>
            <a:pPr>
              <a:lnSpc>
                <a:spcPct val="200000"/>
              </a:lnSpc>
            </a:pPr>
            <a:r>
              <a:rPr lang="en-US" altLang="zh-CN" kern="100" dirty="0">
                <a:solidFill>
                  <a:schemeClr val="bg1"/>
                </a:solidFill>
                <a:effectLst/>
                <a:latin typeface="微软雅黑" panose="020B0503020204020204" pitchFamily="34" charset="-122"/>
                <a:ea typeface="微软雅黑" panose="020B0503020204020204" pitchFamily="34" charset="-122"/>
              </a:rPr>
              <a:t>                          </a:t>
            </a:r>
            <a:r>
              <a:rPr lang="en-US" altLang="zh-CN" kern="100" dirty="0" err="1">
                <a:solidFill>
                  <a:schemeClr val="bg1"/>
                </a:solidFill>
                <a:effectLst/>
                <a:latin typeface="微软雅黑" panose="020B0503020204020204" pitchFamily="34" charset="-122"/>
                <a:ea typeface="微软雅黑" panose="020B0503020204020204" pitchFamily="34" charset="-122"/>
              </a:rPr>
              <a:t>Junyi</a:t>
            </a:r>
            <a:r>
              <a:rPr lang="en-US" altLang="zh-CN" kern="100" dirty="0">
                <a:solidFill>
                  <a:schemeClr val="bg1"/>
                </a:solidFill>
                <a:effectLst/>
                <a:latin typeface="微软雅黑" panose="020B0503020204020204" pitchFamily="34" charset="-122"/>
                <a:ea typeface="微软雅黑" panose="020B0503020204020204" pitchFamily="34" charset="-122"/>
              </a:rPr>
              <a:t> Liu</a:t>
            </a:r>
            <a:r>
              <a:rPr lang="en-US" altLang="zh-CN" kern="100" dirty="0">
                <a:solidFill>
                  <a:schemeClr val="bg1"/>
                </a:solidFill>
                <a:latin typeface="微软雅黑" panose="020B0503020204020204" pitchFamily="34" charset="-122"/>
                <a:ea typeface="微软雅黑" panose="020B0503020204020204" pitchFamily="34" charset="-122"/>
              </a:rPr>
              <a:t>,</a:t>
            </a:r>
            <a:r>
              <a:rPr lang="zh-CN" altLang="en-US" kern="100" dirty="0">
                <a:solidFill>
                  <a:schemeClr val="bg1"/>
                </a:solidFill>
                <a:latin typeface="微软雅黑" panose="020B0503020204020204" pitchFamily="34" charset="-122"/>
                <a:ea typeface="微软雅黑" panose="020B0503020204020204" pitchFamily="34" charset="-122"/>
              </a:rPr>
              <a:t> </a:t>
            </a:r>
            <a:r>
              <a:rPr lang="en-US" altLang="zh-CN" kern="100" dirty="0" err="1">
                <a:solidFill>
                  <a:schemeClr val="bg1"/>
                </a:solidFill>
                <a:effectLst/>
                <a:latin typeface="微软雅黑" panose="020B0503020204020204" pitchFamily="34" charset="-122"/>
                <a:ea typeface="微软雅黑" panose="020B0503020204020204" pitchFamily="34" charset="-122"/>
              </a:rPr>
              <a:t>Ruoting</a:t>
            </a:r>
            <a:r>
              <a:rPr lang="en-US" altLang="zh-CN" kern="100" dirty="0">
                <a:solidFill>
                  <a:schemeClr val="bg1"/>
                </a:solidFill>
                <a:effectLst/>
                <a:latin typeface="微软雅黑" panose="020B0503020204020204" pitchFamily="34" charset="-122"/>
                <a:ea typeface="微软雅黑" panose="020B0503020204020204" pitchFamily="34" charset="-122"/>
              </a:rPr>
              <a:t> Liu</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51EE7AF3-D2CF-4418-B1B8-18238547BF2E}"/>
              </a:ext>
            </a:extLst>
          </p:cNvPr>
          <p:cNvGrpSpPr/>
          <p:nvPr/>
        </p:nvGrpSpPr>
        <p:grpSpPr>
          <a:xfrm rot="2692973">
            <a:off x="9422696" y="4450152"/>
            <a:ext cx="2358781" cy="2704050"/>
            <a:chOff x="8994439" y="4823786"/>
            <a:chExt cx="4104376" cy="4550044"/>
          </a:xfrm>
        </p:grpSpPr>
        <p:grpSp>
          <p:nvGrpSpPr>
            <p:cNvPr id="24" name="组合 23">
              <a:extLst>
                <a:ext uri="{FF2B5EF4-FFF2-40B4-BE49-F238E27FC236}">
                  <a16:creationId xmlns:a16="http://schemas.microsoft.com/office/drawing/2014/main" id="{181E4559-7453-4AC4-9E50-61C7B02909A5}"/>
                </a:ext>
              </a:extLst>
            </p:cNvPr>
            <p:cNvGrpSpPr/>
            <p:nvPr/>
          </p:nvGrpSpPr>
          <p:grpSpPr>
            <a:xfrm rot="20878392">
              <a:off x="9251062" y="5582134"/>
              <a:ext cx="2927703" cy="2927703"/>
              <a:chOff x="3665010" y="1214034"/>
              <a:chExt cx="3205796" cy="3205796"/>
            </a:xfrm>
            <a:effectLst>
              <a:glow rad="88900">
                <a:srgbClr val="14D1CA">
                  <a:alpha val="56000"/>
                </a:srgbClr>
              </a:glow>
            </a:effectLst>
          </p:grpSpPr>
          <p:sp>
            <p:nvSpPr>
              <p:cNvPr id="25" name="任意多边形: 形状 24">
                <a:extLst>
                  <a:ext uri="{FF2B5EF4-FFF2-40B4-BE49-F238E27FC236}">
                    <a16:creationId xmlns:a16="http://schemas.microsoft.com/office/drawing/2014/main" id="{C847C626-6FD1-49CF-983C-91EBC87D92F1}"/>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D2114BCF-FBA2-4E5A-B1F6-A2B68E3D2BE1}"/>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7" name="圆: 空心 26">
              <a:extLst>
                <a:ext uri="{FF2B5EF4-FFF2-40B4-BE49-F238E27FC236}">
                  <a16:creationId xmlns:a16="http://schemas.microsoft.com/office/drawing/2014/main" id="{3412AC93-E465-4072-8031-C7E25978D026}"/>
                </a:ext>
              </a:extLst>
            </p:cNvPr>
            <p:cNvSpPr/>
            <p:nvPr/>
          </p:nvSpPr>
          <p:spPr>
            <a:xfrm>
              <a:off x="9062872" y="5393944"/>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0DA143DC-0B79-4D94-BECE-CA2B92F78188}"/>
                </a:ext>
              </a:extLst>
            </p:cNvPr>
            <p:cNvSpPr/>
            <p:nvPr/>
          </p:nvSpPr>
          <p:spPr>
            <a:xfrm rot="9412619">
              <a:off x="9150957" y="7654845"/>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9" name="任意多边形: 形状 28">
              <a:extLst>
                <a:ext uri="{FF2B5EF4-FFF2-40B4-BE49-F238E27FC236}">
                  <a16:creationId xmlns:a16="http://schemas.microsoft.com/office/drawing/2014/main" id="{C10A4402-DE02-46B2-BFAE-4A80F9B2FB77}"/>
                </a:ext>
              </a:extLst>
            </p:cNvPr>
            <p:cNvSpPr/>
            <p:nvPr/>
          </p:nvSpPr>
          <p:spPr>
            <a:xfrm rot="17007766">
              <a:off x="9541762" y="4555001"/>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0" name="圆: 空心 29">
              <a:extLst>
                <a:ext uri="{FF2B5EF4-FFF2-40B4-BE49-F238E27FC236}">
                  <a16:creationId xmlns:a16="http://schemas.microsoft.com/office/drawing/2014/main" id="{959F0A28-ADFE-47B8-8BF2-1C094CFA5CDD}"/>
                </a:ext>
              </a:extLst>
            </p:cNvPr>
            <p:cNvSpPr/>
            <p:nvPr/>
          </p:nvSpPr>
          <p:spPr>
            <a:xfrm>
              <a:off x="8994439" y="5321085"/>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任意多边形: 形状 31">
              <a:extLst>
                <a:ext uri="{FF2B5EF4-FFF2-40B4-BE49-F238E27FC236}">
                  <a16:creationId xmlns:a16="http://schemas.microsoft.com/office/drawing/2014/main" id="{168F33F1-35E7-44BC-8621-B310687A0F73}"/>
                </a:ext>
              </a:extLst>
            </p:cNvPr>
            <p:cNvSpPr/>
            <p:nvPr/>
          </p:nvSpPr>
          <p:spPr>
            <a:xfrm rot="1866669">
              <a:off x="11917399" y="6133369"/>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3" name="圆: 空心 32">
              <a:extLst>
                <a:ext uri="{FF2B5EF4-FFF2-40B4-BE49-F238E27FC236}">
                  <a16:creationId xmlns:a16="http://schemas.microsoft.com/office/drawing/2014/main" id="{CEB16C5C-DC0F-4E46-8EA9-699BF47C413B}"/>
                </a:ext>
              </a:extLst>
            </p:cNvPr>
            <p:cNvSpPr/>
            <p:nvPr/>
          </p:nvSpPr>
          <p:spPr>
            <a:xfrm>
              <a:off x="9271173" y="5580650"/>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a:extLst>
              <a:ext uri="{FF2B5EF4-FFF2-40B4-BE49-F238E27FC236}">
                <a16:creationId xmlns:a16="http://schemas.microsoft.com/office/drawing/2014/main" id="{66F23FAD-E698-472C-9FF1-8AF2A942F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76" y="568233"/>
            <a:ext cx="3580461" cy="3073357"/>
          </a:xfrm>
          <a:prstGeom prst="rect">
            <a:avLst/>
          </a:prstGeom>
        </p:spPr>
      </p:pic>
    </p:spTree>
    <p:extLst>
      <p:ext uri="{BB962C8B-B14F-4D97-AF65-F5344CB8AC3E}">
        <p14:creationId xmlns:p14="http://schemas.microsoft.com/office/powerpoint/2010/main" val="842455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a:xfrm flipV="1">
            <a:off x="3932885" y="2204864"/>
            <a:ext cx="739567" cy="792091"/>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sp>
        <p:nvSpPr>
          <p:cNvPr id="49" name="矩形: 剪去对角 48"/>
          <p:cNvSpPr/>
          <p:nvPr/>
        </p:nvSpPr>
        <p:spPr>
          <a:xfrm rot="10800000" flipH="1">
            <a:off x="4672452" y="1563553"/>
            <a:ext cx="7107200" cy="2354137"/>
          </a:xfrm>
          <a:prstGeom prst="snip2DiagRect">
            <a:avLst>
              <a:gd name="adj1" fmla="val 0"/>
              <a:gd name="adj2" fmla="val 25639"/>
            </a:avLst>
          </a:prstGeom>
          <a:noFill/>
          <a:ln w="25400">
            <a:solidFill>
              <a:srgbClr val="14D1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1" name="半闭框 50"/>
          <p:cNvSpPr/>
          <p:nvPr/>
        </p:nvSpPr>
        <p:spPr>
          <a:xfrm rot="16200000">
            <a:off x="4762918" y="2911241"/>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半闭框 51"/>
          <p:cNvSpPr/>
          <p:nvPr/>
        </p:nvSpPr>
        <p:spPr>
          <a:xfrm rot="5400000">
            <a:off x="10754849" y="1761320"/>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p:cNvSpPr txBox="1"/>
          <p:nvPr/>
        </p:nvSpPr>
        <p:spPr>
          <a:xfrm>
            <a:off x="4480869" y="2091360"/>
            <a:ext cx="7218107" cy="2277547"/>
          </a:xfrm>
          <a:prstGeom prst="rect">
            <a:avLst/>
          </a:prstGeom>
          <a:noFill/>
        </p:spPr>
        <p:txBody>
          <a:bodyPr wrap="square" rtlCol="0">
            <a:spAutoFit/>
          </a:bodyPr>
          <a:lstStyle/>
          <a:p>
            <a:pPr algn="ctr"/>
            <a:r>
              <a:rPr lang="en-US" altLang="zh-CN" sz="4400" dirty="0">
                <a:solidFill>
                  <a:schemeClr val="bg1"/>
                </a:solidFill>
                <a:latin typeface="微软雅黑" panose="020B0503020204020204" pitchFamily="34" charset="-122"/>
                <a:ea typeface="微软雅黑" panose="020B0503020204020204" pitchFamily="34" charset="-122"/>
              </a:rPr>
              <a:t>Application background</a:t>
            </a:r>
          </a:p>
          <a:p>
            <a:pPr algn="ctr"/>
            <a:r>
              <a:rPr lang="en-US" altLang="zh-CN" sz="4400" dirty="0">
                <a:solidFill>
                  <a:schemeClr val="bg1"/>
                </a:solidFill>
                <a:latin typeface="微软雅黑" panose="020B0503020204020204" pitchFamily="34" charset="-122"/>
                <a:ea typeface="微软雅黑" panose="020B0503020204020204" pitchFamily="34" charset="-122"/>
              </a:rPr>
              <a:t>&amp; Main functions </a:t>
            </a:r>
            <a:endParaRPr lang="zh-CN" altLang="zh-CN" sz="4400" dirty="0">
              <a:solidFill>
                <a:schemeClr val="bg1"/>
              </a:solidFill>
              <a:latin typeface="微软雅黑" panose="020B0503020204020204" pitchFamily="34" charset="-122"/>
              <a:ea typeface="微软雅黑" panose="020B0503020204020204" pitchFamily="34" charset="-122"/>
            </a:endParaRPr>
          </a:p>
          <a:p>
            <a:pPr algn="ct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rot="11669572">
            <a:off x="9290134" y="-229573"/>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11669572">
            <a:off x="9885877" y="-633215"/>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11669572">
            <a:off x="8976786" y="-700545"/>
            <a:ext cx="112790" cy="2463879"/>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11947566">
            <a:off x="6885098" y="4992747"/>
            <a:ext cx="63596" cy="2654194"/>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7F07CEC5-2FD1-42F6-B769-DC66E9BD42D1}"/>
              </a:ext>
            </a:extLst>
          </p:cNvPr>
          <p:cNvGrpSpPr/>
          <p:nvPr/>
        </p:nvGrpSpPr>
        <p:grpSpPr>
          <a:xfrm rot="18290479">
            <a:off x="81612" y="209880"/>
            <a:ext cx="4673375" cy="5256056"/>
            <a:chOff x="184306" y="1380325"/>
            <a:chExt cx="2870154" cy="3155950"/>
          </a:xfrm>
        </p:grpSpPr>
        <p:grpSp>
          <p:nvGrpSpPr>
            <p:cNvPr id="37" name="组合 36">
              <a:extLst>
                <a:ext uri="{FF2B5EF4-FFF2-40B4-BE49-F238E27FC236}">
                  <a16:creationId xmlns:a16="http://schemas.microsoft.com/office/drawing/2014/main" id="{4F723CF7-3037-4276-8366-9B40C01167AB}"/>
                </a:ext>
              </a:extLst>
            </p:cNvPr>
            <p:cNvGrpSpPr/>
            <p:nvPr/>
          </p:nvGrpSpPr>
          <p:grpSpPr>
            <a:xfrm rot="20878392">
              <a:off x="363760" y="1906322"/>
              <a:ext cx="2047317" cy="2030680"/>
              <a:chOff x="3665010" y="1214034"/>
              <a:chExt cx="3205796" cy="3205796"/>
            </a:xfrm>
            <a:effectLst>
              <a:glow rad="88900">
                <a:srgbClr val="14D1CA">
                  <a:alpha val="56000"/>
                </a:srgbClr>
              </a:glow>
            </a:effectLst>
          </p:grpSpPr>
          <p:sp>
            <p:nvSpPr>
              <p:cNvPr id="46" name="任意多边形: 形状 45">
                <a:extLst>
                  <a:ext uri="{FF2B5EF4-FFF2-40B4-BE49-F238E27FC236}">
                    <a16:creationId xmlns:a16="http://schemas.microsoft.com/office/drawing/2014/main" id="{055C6E2B-ED37-44F9-8D18-04162CE48061}"/>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a:extLst>
                  <a:ext uri="{FF2B5EF4-FFF2-40B4-BE49-F238E27FC236}">
                    <a16:creationId xmlns:a16="http://schemas.microsoft.com/office/drawing/2014/main" id="{B586C02C-EB99-46B8-80B0-2EAA5720178D}"/>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0" name="圆: 空心 39">
              <a:extLst>
                <a:ext uri="{FF2B5EF4-FFF2-40B4-BE49-F238E27FC236}">
                  <a16:creationId xmlns:a16="http://schemas.microsoft.com/office/drawing/2014/main" id="{F78E4441-A742-4EF5-85CE-C453F0B286A0}"/>
                </a:ext>
              </a:extLst>
            </p:cNvPr>
            <p:cNvSpPr/>
            <p:nvPr/>
          </p:nvSpPr>
          <p:spPr>
            <a:xfrm>
              <a:off x="232161" y="1775792"/>
              <a:ext cx="2310514" cy="2291738"/>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任意多边形: 形状 40">
              <a:extLst>
                <a:ext uri="{FF2B5EF4-FFF2-40B4-BE49-F238E27FC236}">
                  <a16:creationId xmlns:a16="http://schemas.microsoft.com/office/drawing/2014/main" id="{C98AE638-EB33-4071-AB91-667716C4315B}"/>
                </a:ext>
              </a:extLst>
            </p:cNvPr>
            <p:cNvSpPr/>
            <p:nvPr/>
          </p:nvSpPr>
          <p:spPr>
            <a:xfrm rot="9412619">
              <a:off x="293758" y="3343972"/>
              <a:ext cx="826154" cy="1192303"/>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2" name="任意多边形: 形状 41">
              <a:extLst>
                <a:ext uri="{FF2B5EF4-FFF2-40B4-BE49-F238E27FC236}">
                  <a16:creationId xmlns:a16="http://schemas.microsoft.com/office/drawing/2014/main" id="{0D41391F-EA54-4748-A3AA-FC7E3506FF37}"/>
                </a:ext>
              </a:extLst>
            </p:cNvPr>
            <p:cNvSpPr/>
            <p:nvPr/>
          </p:nvSpPr>
          <p:spPr>
            <a:xfrm rot="17007766">
              <a:off x="570401" y="1189009"/>
              <a:ext cx="819440" cy="1202071"/>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3" name="圆: 空心 42">
              <a:extLst>
                <a:ext uri="{FF2B5EF4-FFF2-40B4-BE49-F238E27FC236}">
                  <a16:creationId xmlns:a16="http://schemas.microsoft.com/office/drawing/2014/main" id="{1BEB5568-00ED-4083-B480-1EC8DB1FF1EC}"/>
                </a:ext>
              </a:extLst>
            </p:cNvPr>
            <p:cNvSpPr/>
            <p:nvPr/>
          </p:nvSpPr>
          <p:spPr>
            <a:xfrm>
              <a:off x="184306" y="1725256"/>
              <a:ext cx="2417602" cy="2397956"/>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任意多边形: 形状 43">
              <a:extLst>
                <a:ext uri="{FF2B5EF4-FFF2-40B4-BE49-F238E27FC236}">
                  <a16:creationId xmlns:a16="http://schemas.microsoft.com/office/drawing/2014/main" id="{BAC5AF6B-67FB-4D21-A795-430AC14FB3E7}"/>
                </a:ext>
              </a:extLst>
            </p:cNvPr>
            <p:cNvSpPr/>
            <p:nvPr/>
          </p:nvSpPr>
          <p:spPr>
            <a:xfrm rot="1866669">
              <a:off x="2228306" y="2288663"/>
              <a:ext cx="826154" cy="1192303"/>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5" name="圆: 空心 44">
              <a:extLst>
                <a:ext uri="{FF2B5EF4-FFF2-40B4-BE49-F238E27FC236}">
                  <a16:creationId xmlns:a16="http://schemas.microsoft.com/office/drawing/2014/main" id="{682DCB7A-BA52-4C59-84A2-97FE69984586}"/>
                </a:ext>
              </a:extLst>
            </p:cNvPr>
            <p:cNvSpPr/>
            <p:nvPr/>
          </p:nvSpPr>
          <p:spPr>
            <a:xfrm>
              <a:off x="377824" y="1905292"/>
              <a:ext cx="2040808" cy="2024224"/>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3" name="组合 62">
            <a:extLst>
              <a:ext uri="{FF2B5EF4-FFF2-40B4-BE49-F238E27FC236}">
                <a16:creationId xmlns:a16="http://schemas.microsoft.com/office/drawing/2014/main" id="{32B93637-BFB8-4861-9780-02FA572432D8}"/>
              </a:ext>
            </a:extLst>
          </p:cNvPr>
          <p:cNvGrpSpPr/>
          <p:nvPr/>
        </p:nvGrpSpPr>
        <p:grpSpPr>
          <a:xfrm rot="950187">
            <a:off x="10690821" y="5141879"/>
            <a:ext cx="1109447" cy="1109447"/>
            <a:chOff x="3665010" y="1214034"/>
            <a:chExt cx="3205796" cy="3205796"/>
          </a:xfrm>
          <a:effectLst>
            <a:glow rad="88900">
              <a:srgbClr val="14D1CA">
                <a:alpha val="56000"/>
              </a:srgbClr>
            </a:glow>
          </a:effectLst>
        </p:grpSpPr>
        <p:sp>
          <p:nvSpPr>
            <p:cNvPr id="64" name="任意多边形: 形状 63">
              <a:extLst>
                <a:ext uri="{FF2B5EF4-FFF2-40B4-BE49-F238E27FC236}">
                  <a16:creationId xmlns:a16="http://schemas.microsoft.com/office/drawing/2014/main" id="{9FED5DA9-F78E-4619-902C-B95B76B8A2C8}"/>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5" name="任意多边形: 形状 64">
              <a:extLst>
                <a:ext uri="{FF2B5EF4-FFF2-40B4-BE49-F238E27FC236}">
                  <a16:creationId xmlns:a16="http://schemas.microsoft.com/office/drawing/2014/main" id="{F9331BDF-6E92-465D-9C7C-B5A1FEC291B4}"/>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6" name="组合 65">
            <a:extLst>
              <a:ext uri="{FF2B5EF4-FFF2-40B4-BE49-F238E27FC236}">
                <a16:creationId xmlns:a16="http://schemas.microsoft.com/office/drawing/2014/main" id="{C751AB07-FCC9-4A5B-ACFC-D72E72BCC463}"/>
              </a:ext>
            </a:extLst>
          </p:cNvPr>
          <p:cNvGrpSpPr/>
          <p:nvPr/>
        </p:nvGrpSpPr>
        <p:grpSpPr>
          <a:xfrm rot="1413241">
            <a:off x="9942660" y="5684459"/>
            <a:ext cx="885980" cy="885980"/>
            <a:chOff x="3665010" y="1214034"/>
            <a:chExt cx="3205796" cy="3205796"/>
          </a:xfrm>
          <a:effectLst>
            <a:glow rad="88900">
              <a:srgbClr val="14D1CA">
                <a:alpha val="56000"/>
              </a:srgbClr>
            </a:glow>
          </a:effectLst>
        </p:grpSpPr>
        <p:sp>
          <p:nvSpPr>
            <p:cNvPr id="67" name="任意多边形: 形状 66">
              <a:extLst>
                <a:ext uri="{FF2B5EF4-FFF2-40B4-BE49-F238E27FC236}">
                  <a16:creationId xmlns:a16="http://schemas.microsoft.com/office/drawing/2014/main" id="{C3B7004D-433E-44CE-9445-58991168C1D1}"/>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任意多边形: 形状 67">
              <a:extLst>
                <a:ext uri="{FF2B5EF4-FFF2-40B4-BE49-F238E27FC236}">
                  <a16:creationId xmlns:a16="http://schemas.microsoft.com/office/drawing/2014/main" id="{B23A9F76-EF2C-44B5-B856-86F17AFAB603}"/>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00745" y="387342"/>
            <a:ext cx="5644437" cy="919532"/>
            <a:chOff x="1726174" y="403715"/>
            <a:chExt cx="5273033" cy="769441"/>
          </a:xfrm>
        </p:grpSpPr>
        <p:sp>
          <p:nvSpPr>
            <p:cNvPr id="10" name="文本框 9"/>
            <p:cNvSpPr txBox="1"/>
            <p:nvPr/>
          </p:nvSpPr>
          <p:spPr>
            <a:xfrm>
              <a:off x="2421514" y="448395"/>
              <a:ext cx="4577693" cy="489325"/>
            </a:xfrm>
            <a:prstGeom prst="rect">
              <a:avLst/>
            </a:prstGeom>
            <a:noFill/>
          </p:spPr>
          <p:txBody>
            <a:bodyPr wrap="square" rtlCol="0">
              <a:spAutoFit/>
            </a:bodyPr>
            <a:lstStyle/>
            <a:p>
              <a:pPr algn="ctr"/>
              <a:r>
                <a:rPr lang="en-US" altLang="zh-CN" sz="3200" dirty="0">
                  <a:solidFill>
                    <a:srgbClr val="14D1CA"/>
                  </a:solidFill>
                  <a:latin typeface="微软雅黑" panose="020B0503020204020204" pitchFamily="34" charset="-122"/>
                  <a:ea typeface="微软雅黑" panose="020B0503020204020204" pitchFamily="34" charset="-122"/>
                </a:rPr>
                <a:t>Application background</a:t>
              </a:r>
            </a:p>
          </p:txBody>
        </p:sp>
        <p:sp>
          <p:nvSpPr>
            <p:cNvPr id="11" name="文本框 10"/>
            <p:cNvSpPr txBox="1"/>
            <p:nvPr/>
          </p:nvSpPr>
          <p:spPr>
            <a:xfrm>
              <a:off x="1726174" y="403715"/>
              <a:ext cx="11827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rPr>
                <a:t>01</a:t>
              </a:r>
              <a:endParaRPr kumimoji="0" lang="zh-CN" altLang="en-US"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endParaRPr>
            </a:p>
          </p:txBody>
        </p:sp>
      </p:grpSp>
      <p:sp>
        <p:nvSpPr>
          <p:cNvPr id="45" name="文本框 44"/>
          <p:cNvSpPr txBox="1"/>
          <p:nvPr/>
        </p:nvSpPr>
        <p:spPr>
          <a:xfrm>
            <a:off x="754361" y="1301261"/>
            <a:ext cx="5341639" cy="4893647"/>
          </a:xfrm>
          <a:prstGeom prst="rect">
            <a:avLst/>
          </a:prstGeom>
          <a:noFill/>
        </p:spPr>
        <p:txBody>
          <a:bodyPr wrap="square" rtlCol="0">
            <a:spAutoFit/>
          </a:bodyPr>
          <a:lstStyle/>
          <a:p>
            <a:pPr indent="304800" algn="just"/>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The rapid development of the smart home industry in China in recent years shows that people’s pursuit of quality of life is increasing day by day, especially the generation of young people who are constantly pursuing the convenience of dormitory life. </a:t>
            </a:r>
          </a:p>
          <a:p>
            <a:pPr indent="304800" algn="just"/>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present, more and more college students need a kind of intelligent household product which can improve the quality of life and bring </a:t>
            </a:r>
            <a:r>
              <a:rPr lang="en-US" altLang="zh-CN" sz="24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allround</a:t>
            </a: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convenience.</a:t>
            </a:r>
            <a:r>
              <a:rPr lang="en-US" altLang="zh-CN" sz="24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en-US" altLang="zh-CN" sz="2400" dirty="0">
                <a:solidFill>
                  <a:schemeClr val="bg1"/>
                </a:solidFill>
                <a:effectLst/>
                <a:latin typeface="等线" panose="02010600030101010101" pitchFamily="2" charset="-122"/>
                <a:cs typeface="Times New Roman" panose="02020603050405020304" pitchFamily="18" charset="0"/>
              </a:rPr>
              <a:t>This product came into being.</a:t>
            </a:r>
            <a:endParaRPr lang="zh-CN" altLang="zh-CN" sz="2800" kern="100" dirty="0">
              <a:solidFill>
                <a:schemeClr val="bg1"/>
              </a:solidFill>
              <a:effectLst/>
              <a:latin typeface="Times New Roman" panose="02020603050405020304" pitchFamily="18" charset="0"/>
              <a:ea typeface="宋体" panose="02010600030101010101" pitchFamily="2" charset="-122"/>
            </a:endParaRPr>
          </a:p>
        </p:txBody>
      </p:sp>
      <p:grpSp>
        <p:nvGrpSpPr>
          <p:cNvPr id="46" name="组合 45"/>
          <p:cNvGrpSpPr/>
          <p:nvPr/>
        </p:nvGrpSpPr>
        <p:grpSpPr>
          <a:xfrm>
            <a:off x="55530" y="113731"/>
            <a:ext cx="11913001" cy="6356927"/>
            <a:chOff x="7032103" y="1520602"/>
            <a:chExt cx="4824536" cy="5068782"/>
          </a:xfrm>
        </p:grpSpPr>
        <p:sp>
          <p:nvSpPr>
            <p:cNvPr id="47" name="矩形: 剪去对角 14"/>
            <p:cNvSpPr/>
            <p:nvPr/>
          </p:nvSpPr>
          <p:spPr>
            <a:xfrm flipH="1">
              <a:off x="7032103" y="1520602"/>
              <a:ext cx="4824536" cy="5068781"/>
            </a:xfrm>
            <a:prstGeom prst="snip2DiagRect">
              <a:avLst>
                <a:gd name="adj1" fmla="val 0"/>
                <a:gd name="adj2" fmla="val 25639"/>
              </a:avLst>
            </a:prstGeom>
            <a:noFill/>
            <a:ln w="44450">
              <a:solidFill>
                <a:srgbClr val="14D1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8" name="矩形: 剪去对角 15"/>
            <p:cNvSpPr/>
            <p:nvPr/>
          </p:nvSpPr>
          <p:spPr>
            <a:xfrm flipH="1">
              <a:off x="7032103" y="1789220"/>
              <a:ext cx="4824536" cy="4800164"/>
            </a:xfrm>
            <a:prstGeom prst="snip2DiagRect">
              <a:avLst>
                <a:gd name="adj1" fmla="val 0"/>
                <a:gd name="adj2" fmla="val 25639"/>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grpSp>
        <p:nvGrpSpPr>
          <p:cNvPr id="22" name="组合 21">
            <a:extLst>
              <a:ext uri="{FF2B5EF4-FFF2-40B4-BE49-F238E27FC236}">
                <a16:creationId xmlns:a16="http://schemas.microsoft.com/office/drawing/2014/main" id="{AA86166D-4A13-4AB2-B663-3AE45ED983C6}"/>
              </a:ext>
            </a:extLst>
          </p:cNvPr>
          <p:cNvGrpSpPr/>
          <p:nvPr/>
        </p:nvGrpSpPr>
        <p:grpSpPr>
          <a:xfrm rot="5090865">
            <a:off x="675741" y="451396"/>
            <a:ext cx="711926" cy="728915"/>
            <a:chOff x="3665010" y="1214034"/>
            <a:chExt cx="3205796" cy="3205796"/>
          </a:xfrm>
          <a:effectLst>
            <a:glow rad="88900">
              <a:srgbClr val="14D1CA">
                <a:alpha val="56000"/>
              </a:srgbClr>
            </a:glow>
          </a:effectLst>
        </p:grpSpPr>
        <p:sp>
          <p:nvSpPr>
            <p:cNvPr id="23" name="任意多边形: 形状 22">
              <a:extLst>
                <a:ext uri="{FF2B5EF4-FFF2-40B4-BE49-F238E27FC236}">
                  <a16:creationId xmlns:a16="http://schemas.microsoft.com/office/drawing/2014/main" id="{9A8937C1-167C-4BD9-B557-72751D25795E}"/>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0F34478C-74AB-4DA2-936F-401CDA5FE0D6}"/>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5" name="组合 24">
            <a:extLst>
              <a:ext uri="{FF2B5EF4-FFF2-40B4-BE49-F238E27FC236}">
                <a16:creationId xmlns:a16="http://schemas.microsoft.com/office/drawing/2014/main" id="{AFDD0D47-3D05-492F-8461-563FD7136A35}"/>
              </a:ext>
            </a:extLst>
          </p:cNvPr>
          <p:cNvGrpSpPr/>
          <p:nvPr/>
        </p:nvGrpSpPr>
        <p:grpSpPr>
          <a:xfrm rot="5553919">
            <a:off x="28915" y="-11057"/>
            <a:ext cx="832040" cy="879312"/>
            <a:chOff x="3665010" y="1214034"/>
            <a:chExt cx="3205796" cy="3205796"/>
          </a:xfrm>
          <a:effectLst>
            <a:glow rad="88900">
              <a:srgbClr val="14D1CA">
                <a:alpha val="56000"/>
              </a:srgbClr>
            </a:glow>
          </a:effectLst>
        </p:grpSpPr>
        <p:sp>
          <p:nvSpPr>
            <p:cNvPr id="26" name="任意多边形: 形状 25">
              <a:extLst>
                <a:ext uri="{FF2B5EF4-FFF2-40B4-BE49-F238E27FC236}">
                  <a16:creationId xmlns:a16="http://schemas.microsoft.com/office/drawing/2014/main" id="{FAF08932-3E87-4433-88E8-4AB29ACA5F1D}"/>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461630DF-2CEE-4F1C-84CB-A01B2A4AC13E}"/>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8" name="组合 27">
            <a:extLst>
              <a:ext uri="{FF2B5EF4-FFF2-40B4-BE49-F238E27FC236}">
                <a16:creationId xmlns:a16="http://schemas.microsoft.com/office/drawing/2014/main" id="{B35BBB8A-3993-4204-AC93-3DD6FF80A252}"/>
              </a:ext>
            </a:extLst>
          </p:cNvPr>
          <p:cNvGrpSpPr/>
          <p:nvPr/>
        </p:nvGrpSpPr>
        <p:grpSpPr>
          <a:xfrm rot="10519993">
            <a:off x="7286150" y="7834709"/>
            <a:ext cx="2927703" cy="2927703"/>
            <a:chOff x="3665010" y="1214034"/>
            <a:chExt cx="3205796" cy="3205796"/>
          </a:xfrm>
          <a:effectLst>
            <a:glow rad="88900">
              <a:srgbClr val="14D1CA">
                <a:alpha val="56000"/>
              </a:srgbClr>
            </a:glow>
          </a:effectLst>
        </p:grpSpPr>
        <p:sp>
          <p:nvSpPr>
            <p:cNvPr id="29" name="任意多边形: 形状 28">
              <a:extLst>
                <a:ext uri="{FF2B5EF4-FFF2-40B4-BE49-F238E27FC236}">
                  <a16:creationId xmlns:a16="http://schemas.microsoft.com/office/drawing/2014/main" id="{ABF788B2-8D3B-4C24-9842-14AC404E741B}"/>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a:extLst>
                <a:ext uri="{FF2B5EF4-FFF2-40B4-BE49-F238E27FC236}">
                  <a16:creationId xmlns:a16="http://schemas.microsoft.com/office/drawing/2014/main" id="{CC336A3C-AC5E-4D94-8D7B-FF8996A21594}"/>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1" name="圆: 空心 30">
            <a:extLst>
              <a:ext uri="{FF2B5EF4-FFF2-40B4-BE49-F238E27FC236}">
                <a16:creationId xmlns:a16="http://schemas.microsoft.com/office/drawing/2014/main" id="{BC44B10A-DD66-408A-A580-ABE94C72FF31}"/>
              </a:ext>
            </a:extLst>
          </p:cNvPr>
          <p:cNvSpPr/>
          <p:nvPr/>
        </p:nvSpPr>
        <p:spPr>
          <a:xfrm rot="11241601">
            <a:off x="-5130225" y="494323"/>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任意多边形: 形状 33">
            <a:extLst>
              <a:ext uri="{FF2B5EF4-FFF2-40B4-BE49-F238E27FC236}">
                <a16:creationId xmlns:a16="http://schemas.microsoft.com/office/drawing/2014/main" id="{F2C893C3-DDED-47E4-82ED-5890B63A946E}"/>
              </a:ext>
            </a:extLst>
          </p:cNvPr>
          <p:cNvSpPr/>
          <p:nvPr/>
        </p:nvSpPr>
        <p:spPr>
          <a:xfrm rot="20654220">
            <a:off x="1401351" y="7985276"/>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8538D85F-E356-4970-9E3A-B330A468F21D}"/>
              </a:ext>
            </a:extLst>
          </p:cNvPr>
          <p:cNvSpPr/>
          <p:nvPr/>
        </p:nvSpPr>
        <p:spPr>
          <a:xfrm rot="6649367">
            <a:off x="3216672" y="-2433539"/>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7" name="圆: 空心 36">
            <a:extLst>
              <a:ext uri="{FF2B5EF4-FFF2-40B4-BE49-F238E27FC236}">
                <a16:creationId xmlns:a16="http://schemas.microsoft.com/office/drawing/2014/main" id="{4BF0E055-247B-49B5-9E82-551CBBAF28A7}"/>
              </a:ext>
            </a:extLst>
          </p:cNvPr>
          <p:cNvSpPr/>
          <p:nvPr/>
        </p:nvSpPr>
        <p:spPr>
          <a:xfrm rot="11241601">
            <a:off x="17248415" y="4192712"/>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任意多边形: 形状 37">
            <a:extLst>
              <a:ext uri="{FF2B5EF4-FFF2-40B4-BE49-F238E27FC236}">
                <a16:creationId xmlns:a16="http://schemas.microsoft.com/office/drawing/2014/main" id="{CEC5F675-36C0-4562-A163-4C1A7600E147}"/>
              </a:ext>
            </a:extLst>
          </p:cNvPr>
          <p:cNvSpPr/>
          <p:nvPr/>
        </p:nvSpPr>
        <p:spPr>
          <a:xfrm rot="13108270">
            <a:off x="16576668" y="316913"/>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9" name="圆: 空心 38">
            <a:extLst>
              <a:ext uri="{FF2B5EF4-FFF2-40B4-BE49-F238E27FC236}">
                <a16:creationId xmlns:a16="http://schemas.microsoft.com/office/drawing/2014/main" id="{640E11E7-2F99-4B27-8831-EF318E4917C3}"/>
              </a:ext>
            </a:extLst>
          </p:cNvPr>
          <p:cNvSpPr/>
          <p:nvPr/>
        </p:nvSpPr>
        <p:spPr>
          <a:xfrm rot="11241601">
            <a:off x="8069007" y="-3598152"/>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矩形 31">
            <a:extLst>
              <a:ext uri="{FF2B5EF4-FFF2-40B4-BE49-F238E27FC236}">
                <a16:creationId xmlns:a16="http://schemas.microsoft.com/office/drawing/2014/main" id="{C354711B-508D-430B-80BA-9106DABE838A}"/>
              </a:ext>
            </a:extLst>
          </p:cNvPr>
          <p:cNvSpPr/>
          <p:nvPr/>
        </p:nvSpPr>
        <p:spPr>
          <a:xfrm>
            <a:off x="732882" y="1316750"/>
            <a:ext cx="5420823" cy="4878158"/>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9D8657E9-683A-49F6-B6F4-0CB526E51948}"/>
              </a:ext>
            </a:extLst>
          </p:cNvPr>
          <p:cNvGrpSpPr/>
          <p:nvPr/>
        </p:nvGrpSpPr>
        <p:grpSpPr>
          <a:xfrm rot="950187">
            <a:off x="11425368" y="6005009"/>
            <a:ext cx="715664" cy="735634"/>
            <a:chOff x="3665010" y="1214034"/>
            <a:chExt cx="3205796" cy="3205796"/>
          </a:xfrm>
          <a:effectLst>
            <a:glow rad="88900">
              <a:srgbClr val="14D1CA">
                <a:alpha val="56000"/>
              </a:srgbClr>
            </a:glow>
          </a:effectLst>
        </p:grpSpPr>
        <p:sp>
          <p:nvSpPr>
            <p:cNvPr id="42" name="任意多边形: 形状 41">
              <a:extLst>
                <a:ext uri="{FF2B5EF4-FFF2-40B4-BE49-F238E27FC236}">
                  <a16:creationId xmlns:a16="http://schemas.microsoft.com/office/drawing/2014/main" id="{3A5DC0E3-9FDB-4EC0-A496-AA9D217144C8}"/>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996B9D0C-B2A1-4D26-85C2-7895C796E396}"/>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44" name="组合 43">
            <a:extLst>
              <a:ext uri="{FF2B5EF4-FFF2-40B4-BE49-F238E27FC236}">
                <a16:creationId xmlns:a16="http://schemas.microsoft.com/office/drawing/2014/main" id="{5F4B1FF1-D884-4525-8D8E-5BA360DCA29C}"/>
              </a:ext>
            </a:extLst>
          </p:cNvPr>
          <p:cNvGrpSpPr/>
          <p:nvPr/>
        </p:nvGrpSpPr>
        <p:grpSpPr>
          <a:xfrm rot="950187">
            <a:off x="10843221" y="5294279"/>
            <a:ext cx="1109447" cy="1109447"/>
            <a:chOff x="3665010" y="1214034"/>
            <a:chExt cx="3205796" cy="3205796"/>
          </a:xfrm>
          <a:effectLst>
            <a:glow rad="88900">
              <a:srgbClr val="14D1CA">
                <a:alpha val="56000"/>
              </a:srgbClr>
            </a:glow>
          </a:effectLst>
        </p:grpSpPr>
        <p:sp>
          <p:nvSpPr>
            <p:cNvPr id="49" name="任意多边形: 形状 48">
              <a:extLst>
                <a:ext uri="{FF2B5EF4-FFF2-40B4-BE49-F238E27FC236}">
                  <a16:creationId xmlns:a16="http://schemas.microsoft.com/office/drawing/2014/main" id="{AB26BDB1-DED9-44E5-AA74-F1AE8A9E338D}"/>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a:extLst>
                <a:ext uri="{FF2B5EF4-FFF2-40B4-BE49-F238E27FC236}">
                  <a16:creationId xmlns:a16="http://schemas.microsoft.com/office/drawing/2014/main" id="{2E96E4FF-B367-4B9F-9EBC-7DFEFB4E9598}"/>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3" name="图片 2">
            <a:extLst>
              <a:ext uri="{FF2B5EF4-FFF2-40B4-BE49-F238E27FC236}">
                <a16:creationId xmlns:a16="http://schemas.microsoft.com/office/drawing/2014/main" id="{07479E54-245D-4516-A2F4-03F4C58CB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8115" y="1059410"/>
            <a:ext cx="5202538" cy="2586642"/>
          </a:xfrm>
          <a:prstGeom prst="rect">
            <a:avLst/>
          </a:prstGeom>
        </p:spPr>
      </p:pic>
      <p:pic>
        <p:nvPicPr>
          <p:cNvPr id="5" name="图片 4">
            <a:extLst>
              <a:ext uri="{FF2B5EF4-FFF2-40B4-BE49-F238E27FC236}">
                <a16:creationId xmlns:a16="http://schemas.microsoft.com/office/drawing/2014/main" id="{59FBA55C-690E-4E87-883E-C819F023BA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3247" y="3972062"/>
            <a:ext cx="3709462" cy="2222846"/>
          </a:xfrm>
          <a:prstGeom prst="rect">
            <a:avLst/>
          </a:prstGeom>
        </p:spPr>
      </p:pic>
    </p:spTree>
    <p:extLst>
      <p:ext uri="{BB962C8B-B14F-4D97-AF65-F5344CB8AC3E}">
        <p14:creationId xmlns:p14="http://schemas.microsoft.com/office/powerpoint/2010/main" val="1091059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453044" y="204723"/>
            <a:ext cx="4164355" cy="769441"/>
            <a:chOff x="1726174" y="403715"/>
            <a:chExt cx="4164355" cy="769441"/>
          </a:xfrm>
        </p:grpSpPr>
        <p:sp>
          <p:nvSpPr>
            <p:cNvPr id="10" name="文本框 9"/>
            <p:cNvSpPr txBox="1"/>
            <p:nvPr/>
          </p:nvSpPr>
          <p:spPr>
            <a:xfrm>
              <a:off x="2099895" y="514857"/>
              <a:ext cx="3790634" cy="584775"/>
            </a:xfrm>
            <a:prstGeom prst="rect">
              <a:avLst/>
            </a:prstGeom>
            <a:noFill/>
          </p:spPr>
          <p:txBody>
            <a:bodyPr wrap="square" rtlCol="0">
              <a:spAutoFit/>
            </a:bodyPr>
            <a:lstStyle/>
            <a:p>
              <a:pPr algn="ctr"/>
              <a:r>
                <a:rPr lang="en-US" altLang="zh-CN" sz="3200" dirty="0">
                  <a:solidFill>
                    <a:srgbClr val="14D1CA"/>
                  </a:solidFill>
                  <a:latin typeface="微软雅黑" panose="020B0503020204020204" pitchFamily="34" charset="-122"/>
                  <a:ea typeface="微软雅黑" panose="020B0503020204020204" pitchFamily="34" charset="-122"/>
                </a:rPr>
                <a:t>Main functions </a:t>
              </a:r>
              <a:endParaRPr lang="zh-CN" altLang="zh-CN" sz="3200" dirty="0">
                <a:solidFill>
                  <a:srgbClr val="14D1C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726174" y="403715"/>
              <a:ext cx="11827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rPr>
                <a:t>01</a:t>
              </a:r>
              <a:endParaRPr kumimoji="0" lang="zh-CN" altLang="en-US"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endParaRPr>
            </a:p>
          </p:txBody>
        </p:sp>
      </p:grpSp>
      <p:sp>
        <p:nvSpPr>
          <p:cNvPr id="43" name="矩形 42"/>
          <p:cNvSpPr/>
          <p:nvPr/>
        </p:nvSpPr>
        <p:spPr>
          <a:xfrm>
            <a:off x="109396" y="1254451"/>
            <a:ext cx="3528391" cy="2877082"/>
          </a:xfrm>
          <a:prstGeom prst="rect">
            <a:avLst/>
          </a:prstGeom>
          <a:noFill/>
          <a:ln w="127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aphicFrame>
        <p:nvGraphicFramePr>
          <p:cNvPr id="21" name="图示 20"/>
          <p:cNvGraphicFramePr/>
          <p:nvPr>
            <p:extLst>
              <p:ext uri="{D42A27DB-BD31-4B8C-83A1-F6EECF244321}">
                <p14:modId xmlns:p14="http://schemas.microsoft.com/office/powerpoint/2010/main" val="3870026023"/>
              </p:ext>
            </p:extLst>
          </p:nvPr>
        </p:nvGraphicFramePr>
        <p:xfrm>
          <a:off x="74839" y="1228004"/>
          <a:ext cx="3528391" cy="2877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组合 3">
            <a:extLst>
              <a:ext uri="{FF2B5EF4-FFF2-40B4-BE49-F238E27FC236}">
                <a16:creationId xmlns:a16="http://schemas.microsoft.com/office/drawing/2014/main" id="{F6484EEC-DC49-4A52-8A2E-00CCB26DECBE}"/>
              </a:ext>
            </a:extLst>
          </p:cNvPr>
          <p:cNvGrpSpPr/>
          <p:nvPr/>
        </p:nvGrpSpPr>
        <p:grpSpPr>
          <a:xfrm>
            <a:off x="117471" y="63759"/>
            <a:ext cx="1182792" cy="1060985"/>
            <a:chOff x="117471" y="63759"/>
            <a:chExt cx="1387272" cy="1186369"/>
          </a:xfrm>
        </p:grpSpPr>
        <p:grpSp>
          <p:nvGrpSpPr>
            <p:cNvPr id="22" name="组合 21">
              <a:extLst>
                <a:ext uri="{FF2B5EF4-FFF2-40B4-BE49-F238E27FC236}">
                  <a16:creationId xmlns:a16="http://schemas.microsoft.com/office/drawing/2014/main" id="{AA86166D-4A13-4AB2-B663-3AE45ED983C6}"/>
                </a:ext>
              </a:extLst>
            </p:cNvPr>
            <p:cNvGrpSpPr/>
            <p:nvPr/>
          </p:nvGrpSpPr>
          <p:grpSpPr>
            <a:xfrm rot="5090865">
              <a:off x="784323" y="529707"/>
              <a:ext cx="711926" cy="728915"/>
              <a:chOff x="3665010" y="1214034"/>
              <a:chExt cx="3205796" cy="3205796"/>
            </a:xfrm>
            <a:effectLst>
              <a:glow rad="88900">
                <a:srgbClr val="14D1CA">
                  <a:alpha val="56000"/>
                </a:srgbClr>
              </a:glow>
            </a:effectLst>
          </p:grpSpPr>
          <p:sp>
            <p:nvSpPr>
              <p:cNvPr id="23" name="任意多边形: 形状 22">
                <a:extLst>
                  <a:ext uri="{FF2B5EF4-FFF2-40B4-BE49-F238E27FC236}">
                    <a16:creationId xmlns:a16="http://schemas.microsoft.com/office/drawing/2014/main" id="{9A8937C1-167C-4BD9-B557-72751D25795E}"/>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0F34478C-74AB-4DA2-936F-401CDA5FE0D6}"/>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5" name="组合 24">
              <a:extLst>
                <a:ext uri="{FF2B5EF4-FFF2-40B4-BE49-F238E27FC236}">
                  <a16:creationId xmlns:a16="http://schemas.microsoft.com/office/drawing/2014/main" id="{AFDD0D47-3D05-492F-8461-563FD7136A35}"/>
                </a:ext>
              </a:extLst>
            </p:cNvPr>
            <p:cNvGrpSpPr/>
            <p:nvPr/>
          </p:nvGrpSpPr>
          <p:grpSpPr>
            <a:xfrm rot="5553919">
              <a:off x="141107" y="40123"/>
              <a:ext cx="832040" cy="879312"/>
              <a:chOff x="3665010" y="1214034"/>
              <a:chExt cx="3205796" cy="3205796"/>
            </a:xfrm>
            <a:effectLst>
              <a:glow rad="88900">
                <a:srgbClr val="14D1CA">
                  <a:alpha val="56000"/>
                </a:srgbClr>
              </a:glow>
            </a:effectLst>
          </p:grpSpPr>
          <p:sp>
            <p:nvSpPr>
              <p:cNvPr id="26" name="任意多边形: 形状 25">
                <a:extLst>
                  <a:ext uri="{FF2B5EF4-FFF2-40B4-BE49-F238E27FC236}">
                    <a16:creationId xmlns:a16="http://schemas.microsoft.com/office/drawing/2014/main" id="{FAF08932-3E87-4433-88E8-4AB29ACA5F1D}"/>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461630DF-2CEE-4F1C-84CB-A01B2A4AC13E}"/>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28" name="组合 27">
            <a:extLst>
              <a:ext uri="{FF2B5EF4-FFF2-40B4-BE49-F238E27FC236}">
                <a16:creationId xmlns:a16="http://schemas.microsoft.com/office/drawing/2014/main" id="{B35BBB8A-3993-4204-AC93-3DD6FF80A252}"/>
              </a:ext>
            </a:extLst>
          </p:cNvPr>
          <p:cNvGrpSpPr/>
          <p:nvPr/>
        </p:nvGrpSpPr>
        <p:grpSpPr>
          <a:xfrm rot="10519993">
            <a:off x="7286150" y="7834709"/>
            <a:ext cx="2927703" cy="2927703"/>
            <a:chOff x="3665010" y="1214034"/>
            <a:chExt cx="3205796" cy="3205796"/>
          </a:xfrm>
          <a:effectLst>
            <a:glow rad="88900">
              <a:srgbClr val="14D1CA">
                <a:alpha val="56000"/>
              </a:srgbClr>
            </a:glow>
          </a:effectLst>
        </p:grpSpPr>
        <p:sp>
          <p:nvSpPr>
            <p:cNvPr id="29" name="任意多边形: 形状 28">
              <a:extLst>
                <a:ext uri="{FF2B5EF4-FFF2-40B4-BE49-F238E27FC236}">
                  <a16:creationId xmlns:a16="http://schemas.microsoft.com/office/drawing/2014/main" id="{ABF788B2-8D3B-4C24-9842-14AC404E741B}"/>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a:extLst>
                <a:ext uri="{FF2B5EF4-FFF2-40B4-BE49-F238E27FC236}">
                  <a16:creationId xmlns:a16="http://schemas.microsoft.com/office/drawing/2014/main" id="{CC336A3C-AC5E-4D94-8D7B-FF8996A21594}"/>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1" name="圆: 空心 30">
            <a:extLst>
              <a:ext uri="{FF2B5EF4-FFF2-40B4-BE49-F238E27FC236}">
                <a16:creationId xmlns:a16="http://schemas.microsoft.com/office/drawing/2014/main" id="{BC44B10A-DD66-408A-A580-ABE94C72FF31}"/>
              </a:ext>
            </a:extLst>
          </p:cNvPr>
          <p:cNvSpPr/>
          <p:nvPr/>
        </p:nvSpPr>
        <p:spPr>
          <a:xfrm rot="11241601">
            <a:off x="-5130225" y="494323"/>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任意多边形: 形状 33">
            <a:extLst>
              <a:ext uri="{FF2B5EF4-FFF2-40B4-BE49-F238E27FC236}">
                <a16:creationId xmlns:a16="http://schemas.microsoft.com/office/drawing/2014/main" id="{F2C893C3-DDED-47E4-82ED-5890B63A946E}"/>
              </a:ext>
            </a:extLst>
          </p:cNvPr>
          <p:cNvSpPr/>
          <p:nvPr/>
        </p:nvSpPr>
        <p:spPr>
          <a:xfrm rot="20654220">
            <a:off x="1401351" y="7985276"/>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8538D85F-E356-4970-9E3A-B330A468F21D}"/>
              </a:ext>
            </a:extLst>
          </p:cNvPr>
          <p:cNvSpPr/>
          <p:nvPr/>
        </p:nvSpPr>
        <p:spPr>
          <a:xfrm rot="6649367">
            <a:off x="3216672" y="-2433539"/>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7" name="圆: 空心 36">
            <a:extLst>
              <a:ext uri="{FF2B5EF4-FFF2-40B4-BE49-F238E27FC236}">
                <a16:creationId xmlns:a16="http://schemas.microsoft.com/office/drawing/2014/main" id="{4BF0E055-247B-49B5-9E82-551CBBAF28A7}"/>
              </a:ext>
            </a:extLst>
          </p:cNvPr>
          <p:cNvSpPr/>
          <p:nvPr/>
        </p:nvSpPr>
        <p:spPr>
          <a:xfrm rot="11241601">
            <a:off x="17248415" y="4192712"/>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任意多边形: 形状 37">
            <a:extLst>
              <a:ext uri="{FF2B5EF4-FFF2-40B4-BE49-F238E27FC236}">
                <a16:creationId xmlns:a16="http://schemas.microsoft.com/office/drawing/2014/main" id="{CEC5F675-36C0-4562-A163-4C1A7600E147}"/>
              </a:ext>
            </a:extLst>
          </p:cNvPr>
          <p:cNvSpPr/>
          <p:nvPr/>
        </p:nvSpPr>
        <p:spPr>
          <a:xfrm rot="13108270">
            <a:off x="16576668" y="316913"/>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9" name="圆: 空心 38">
            <a:extLst>
              <a:ext uri="{FF2B5EF4-FFF2-40B4-BE49-F238E27FC236}">
                <a16:creationId xmlns:a16="http://schemas.microsoft.com/office/drawing/2014/main" id="{640E11E7-2F99-4B27-8831-EF318E4917C3}"/>
              </a:ext>
            </a:extLst>
          </p:cNvPr>
          <p:cNvSpPr/>
          <p:nvPr/>
        </p:nvSpPr>
        <p:spPr>
          <a:xfrm rot="11241601">
            <a:off x="8069007" y="-3598152"/>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矩形 40">
            <a:extLst>
              <a:ext uri="{FF2B5EF4-FFF2-40B4-BE49-F238E27FC236}">
                <a16:creationId xmlns:a16="http://schemas.microsoft.com/office/drawing/2014/main" id="{B101B839-17A4-4E33-9927-DC04C1FE7CF1}"/>
              </a:ext>
            </a:extLst>
          </p:cNvPr>
          <p:cNvSpPr/>
          <p:nvPr/>
        </p:nvSpPr>
        <p:spPr>
          <a:xfrm>
            <a:off x="3821995" y="1228004"/>
            <a:ext cx="8118400" cy="5399049"/>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8B5CB917-5FA1-48CC-AB2B-241FE3BE3658}"/>
              </a:ext>
            </a:extLst>
          </p:cNvPr>
          <p:cNvSpPr txBox="1"/>
          <p:nvPr/>
        </p:nvSpPr>
        <p:spPr>
          <a:xfrm>
            <a:off x="4016064" y="1542259"/>
            <a:ext cx="7624552" cy="4770537"/>
          </a:xfrm>
          <a:prstGeom prst="rect">
            <a:avLst/>
          </a:prstGeom>
          <a:solidFill>
            <a:srgbClr val="228099"/>
          </a:solidFill>
        </p:spPr>
        <p:txBody>
          <a:bodyPr wrap="square" rtlCol="0">
            <a:spAutoFit/>
          </a:bodyPr>
          <a:lstStyle/>
          <a:p>
            <a:pPr indent="304800" algn="just"/>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 Intelligent voice control: Intelligent voice assistants can be awakened by specific wake-up words, and specific instructions can be given to achieve corresponding functions after waking up. The functions that can be realized are: turn on &amp; off the light, open &amp; close the door, turn on &amp; off the fan, turn on &amp; off the curtain, and turn on &amp; off defense modes.</a:t>
            </a:r>
            <a:endParaRPr lang="zh-CN"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 Normal mode: the OLED screen can real-time display humidity, temperature, air quality, and whether there are people staying outside the door, and this basic information of dormitory can be received and viewed in the mobile APP in real-time.</a:t>
            </a:r>
            <a:endParaRPr lang="zh-CN"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lvl="0"/>
            <a:endParaRPr lang="zh-CN" alt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B5D57D7C-F94A-4FD0-8D66-49E2F099F9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892" y="4583723"/>
            <a:ext cx="3347348" cy="1975284"/>
          </a:xfrm>
          <a:prstGeom prst="rect">
            <a:avLst/>
          </a:prstGeom>
        </p:spPr>
      </p:pic>
    </p:spTree>
    <p:extLst>
      <p:ext uri="{BB962C8B-B14F-4D97-AF65-F5344CB8AC3E}">
        <p14:creationId xmlns:p14="http://schemas.microsoft.com/office/powerpoint/2010/main" val="2370287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84345" y="87066"/>
            <a:ext cx="4164355" cy="769441"/>
            <a:chOff x="1726174" y="403715"/>
            <a:chExt cx="4164355" cy="769441"/>
          </a:xfrm>
        </p:grpSpPr>
        <p:sp>
          <p:nvSpPr>
            <p:cNvPr id="10" name="文本框 9"/>
            <p:cNvSpPr txBox="1"/>
            <p:nvPr/>
          </p:nvSpPr>
          <p:spPr>
            <a:xfrm>
              <a:off x="2099895" y="514857"/>
              <a:ext cx="3790634" cy="584775"/>
            </a:xfrm>
            <a:prstGeom prst="rect">
              <a:avLst/>
            </a:prstGeom>
            <a:noFill/>
          </p:spPr>
          <p:txBody>
            <a:bodyPr wrap="square" rtlCol="0">
              <a:spAutoFit/>
            </a:bodyPr>
            <a:lstStyle/>
            <a:p>
              <a:pPr algn="ctr"/>
              <a:r>
                <a:rPr lang="en-US" altLang="zh-CN" sz="3200" dirty="0">
                  <a:solidFill>
                    <a:srgbClr val="14D1CA"/>
                  </a:solidFill>
                  <a:latin typeface="微软雅黑" panose="020B0503020204020204" pitchFamily="34" charset="-122"/>
                  <a:ea typeface="微软雅黑" panose="020B0503020204020204" pitchFamily="34" charset="-122"/>
                </a:rPr>
                <a:t>Main functions </a:t>
              </a:r>
              <a:endParaRPr lang="zh-CN" altLang="zh-CN" sz="3200" dirty="0">
                <a:solidFill>
                  <a:srgbClr val="14D1C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726174" y="403715"/>
              <a:ext cx="11827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rPr>
                <a:t>01</a:t>
              </a:r>
              <a:endParaRPr kumimoji="0" lang="zh-CN" altLang="en-US" sz="4400" b="0" i="0" u="none" strike="noStrike" kern="1200" cap="none" spc="0" normalizeH="0" baseline="0" noProof="0" dirty="0">
                <a:ln>
                  <a:noFill/>
                </a:ln>
                <a:solidFill>
                  <a:srgbClr val="14D1CA"/>
                </a:solidFill>
                <a:effectLst/>
                <a:uLnTx/>
                <a:uFillTx/>
                <a:latin typeface="微软雅黑" panose="020B0503020204020204" pitchFamily="34" charset="-122"/>
                <a:ea typeface="微软雅黑" panose="020B0503020204020204" pitchFamily="34" charset="-122"/>
                <a:cs typeface="+mn-cs"/>
              </a:endParaRPr>
            </a:p>
          </p:txBody>
        </p:sp>
      </p:grpSp>
      <p:sp>
        <p:nvSpPr>
          <p:cNvPr id="43" name="矩形 42"/>
          <p:cNvSpPr/>
          <p:nvPr/>
        </p:nvSpPr>
        <p:spPr>
          <a:xfrm>
            <a:off x="109396" y="1254451"/>
            <a:ext cx="3528391" cy="2877082"/>
          </a:xfrm>
          <a:prstGeom prst="rect">
            <a:avLst/>
          </a:prstGeom>
          <a:noFill/>
          <a:ln w="127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aphicFrame>
        <p:nvGraphicFramePr>
          <p:cNvPr id="21" name="图示 20"/>
          <p:cNvGraphicFramePr/>
          <p:nvPr/>
        </p:nvGraphicFramePr>
        <p:xfrm>
          <a:off x="74839" y="1228004"/>
          <a:ext cx="3528391" cy="2877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组合 3">
            <a:extLst>
              <a:ext uri="{FF2B5EF4-FFF2-40B4-BE49-F238E27FC236}">
                <a16:creationId xmlns:a16="http://schemas.microsoft.com/office/drawing/2014/main" id="{F6484EEC-DC49-4A52-8A2E-00CCB26DECBE}"/>
              </a:ext>
            </a:extLst>
          </p:cNvPr>
          <p:cNvGrpSpPr/>
          <p:nvPr/>
        </p:nvGrpSpPr>
        <p:grpSpPr>
          <a:xfrm>
            <a:off x="117471" y="63759"/>
            <a:ext cx="1182792" cy="1060985"/>
            <a:chOff x="117471" y="63759"/>
            <a:chExt cx="1387272" cy="1186369"/>
          </a:xfrm>
        </p:grpSpPr>
        <p:grpSp>
          <p:nvGrpSpPr>
            <p:cNvPr id="22" name="组合 21">
              <a:extLst>
                <a:ext uri="{FF2B5EF4-FFF2-40B4-BE49-F238E27FC236}">
                  <a16:creationId xmlns:a16="http://schemas.microsoft.com/office/drawing/2014/main" id="{AA86166D-4A13-4AB2-B663-3AE45ED983C6}"/>
                </a:ext>
              </a:extLst>
            </p:cNvPr>
            <p:cNvGrpSpPr/>
            <p:nvPr/>
          </p:nvGrpSpPr>
          <p:grpSpPr>
            <a:xfrm rot="5090865">
              <a:off x="784323" y="529707"/>
              <a:ext cx="711926" cy="728915"/>
              <a:chOff x="3665010" y="1214034"/>
              <a:chExt cx="3205796" cy="3205796"/>
            </a:xfrm>
            <a:effectLst>
              <a:glow rad="88900">
                <a:srgbClr val="14D1CA">
                  <a:alpha val="56000"/>
                </a:srgbClr>
              </a:glow>
            </a:effectLst>
          </p:grpSpPr>
          <p:sp>
            <p:nvSpPr>
              <p:cNvPr id="23" name="任意多边形: 形状 22">
                <a:extLst>
                  <a:ext uri="{FF2B5EF4-FFF2-40B4-BE49-F238E27FC236}">
                    <a16:creationId xmlns:a16="http://schemas.microsoft.com/office/drawing/2014/main" id="{9A8937C1-167C-4BD9-B557-72751D25795E}"/>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0F34478C-74AB-4DA2-936F-401CDA5FE0D6}"/>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5" name="组合 24">
              <a:extLst>
                <a:ext uri="{FF2B5EF4-FFF2-40B4-BE49-F238E27FC236}">
                  <a16:creationId xmlns:a16="http://schemas.microsoft.com/office/drawing/2014/main" id="{AFDD0D47-3D05-492F-8461-563FD7136A35}"/>
                </a:ext>
              </a:extLst>
            </p:cNvPr>
            <p:cNvGrpSpPr/>
            <p:nvPr/>
          </p:nvGrpSpPr>
          <p:grpSpPr>
            <a:xfrm rot="5553919">
              <a:off x="141107" y="40123"/>
              <a:ext cx="832040" cy="879312"/>
              <a:chOff x="3665010" y="1214034"/>
              <a:chExt cx="3205796" cy="3205796"/>
            </a:xfrm>
            <a:effectLst>
              <a:glow rad="88900">
                <a:srgbClr val="14D1CA">
                  <a:alpha val="56000"/>
                </a:srgbClr>
              </a:glow>
            </a:effectLst>
          </p:grpSpPr>
          <p:sp>
            <p:nvSpPr>
              <p:cNvPr id="26" name="任意多边形: 形状 25">
                <a:extLst>
                  <a:ext uri="{FF2B5EF4-FFF2-40B4-BE49-F238E27FC236}">
                    <a16:creationId xmlns:a16="http://schemas.microsoft.com/office/drawing/2014/main" id="{FAF08932-3E87-4433-88E8-4AB29ACA5F1D}"/>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461630DF-2CEE-4F1C-84CB-A01B2A4AC13E}"/>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28" name="组合 27">
            <a:extLst>
              <a:ext uri="{FF2B5EF4-FFF2-40B4-BE49-F238E27FC236}">
                <a16:creationId xmlns:a16="http://schemas.microsoft.com/office/drawing/2014/main" id="{B35BBB8A-3993-4204-AC93-3DD6FF80A252}"/>
              </a:ext>
            </a:extLst>
          </p:cNvPr>
          <p:cNvGrpSpPr/>
          <p:nvPr/>
        </p:nvGrpSpPr>
        <p:grpSpPr>
          <a:xfrm rot="10519993">
            <a:off x="7286150" y="7834709"/>
            <a:ext cx="2927703" cy="2927703"/>
            <a:chOff x="3665010" y="1214034"/>
            <a:chExt cx="3205796" cy="3205796"/>
          </a:xfrm>
          <a:effectLst>
            <a:glow rad="88900">
              <a:srgbClr val="14D1CA">
                <a:alpha val="56000"/>
              </a:srgbClr>
            </a:glow>
          </a:effectLst>
        </p:grpSpPr>
        <p:sp>
          <p:nvSpPr>
            <p:cNvPr id="29" name="任意多边形: 形状 28">
              <a:extLst>
                <a:ext uri="{FF2B5EF4-FFF2-40B4-BE49-F238E27FC236}">
                  <a16:creationId xmlns:a16="http://schemas.microsoft.com/office/drawing/2014/main" id="{ABF788B2-8D3B-4C24-9842-14AC404E741B}"/>
                </a:ext>
              </a:extLst>
            </p:cNvPr>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a:extLst>
                <a:ext uri="{FF2B5EF4-FFF2-40B4-BE49-F238E27FC236}">
                  <a16:creationId xmlns:a16="http://schemas.microsoft.com/office/drawing/2014/main" id="{CC336A3C-AC5E-4D94-8D7B-FF8996A21594}"/>
                </a:ext>
              </a:extLst>
            </p:cNvPr>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1" name="圆: 空心 30">
            <a:extLst>
              <a:ext uri="{FF2B5EF4-FFF2-40B4-BE49-F238E27FC236}">
                <a16:creationId xmlns:a16="http://schemas.microsoft.com/office/drawing/2014/main" id="{BC44B10A-DD66-408A-A580-ABE94C72FF31}"/>
              </a:ext>
            </a:extLst>
          </p:cNvPr>
          <p:cNvSpPr/>
          <p:nvPr/>
        </p:nvSpPr>
        <p:spPr>
          <a:xfrm rot="11241601">
            <a:off x="-5130225" y="494323"/>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任意多边形: 形状 33">
            <a:extLst>
              <a:ext uri="{FF2B5EF4-FFF2-40B4-BE49-F238E27FC236}">
                <a16:creationId xmlns:a16="http://schemas.microsoft.com/office/drawing/2014/main" id="{F2C893C3-DDED-47E4-82ED-5890B63A946E}"/>
              </a:ext>
            </a:extLst>
          </p:cNvPr>
          <p:cNvSpPr/>
          <p:nvPr/>
        </p:nvSpPr>
        <p:spPr>
          <a:xfrm rot="20654220">
            <a:off x="1401351" y="7985276"/>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8538D85F-E356-4970-9E3A-B330A468F21D}"/>
              </a:ext>
            </a:extLst>
          </p:cNvPr>
          <p:cNvSpPr/>
          <p:nvPr/>
        </p:nvSpPr>
        <p:spPr>
          <a:xfrm rot="6649367">
            <a:off x="3216672" y="-2433539"/>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7" name="圆: 空心 36">
            <a:extLst>
              <a:ext uri="{FF2B5EF4-FFF2-40B4-BE49-F238E27FC236}">
                <a16:creationId xmlns:a16="http://schemas.microsoft.com/office/drawing/2014/main" id="{4BF0E055-247B-49B5-9E82-551CBBAF28A7}"/>
              </a:ext>
            </a:extLst>
          </p:cNvPr>
          <p:cNvSpPr/>
          <p:nvPr/>
        </p:nvSpPr>
        <p:spPr>
          <a:xfrm rot="11241601">
            <a:off x="17248415" y="4192712"/>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任意多边形: 形状 37">
            <a:extLst>
              <a:ext uri="{FF2B5EF4-FFF2-40B4-BE49-F238E27FC236}">
                <a16:creationId xmlns:a16="http://schemas.microsoft.com/office/drawing/2014/main" id="{CEC5F675-36C0-4562-A163-4C1A7600E147}"/>
              </a:ext>
            </a:extLst>
          </p:cNvPr>
          <p:cNvSpPr/>
          <p:nvPr/>
        </p:nvSpPr>
        <p:spPr>
          <a:xfrm rot="13108270">
            <a:off x="16576668" y="316913"/>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9" name="圆: 空心 38">
            <a:extLst>
              <a:ext uri="{FF2B5EF4-FFF2-40B4-BE49-F238E27FC236}">
                <a16:creationId xmlns:a16="http://schemas.microsoft.com/office/drawing/2014/main" id="{640E11E7-2F99-4B27-8831-EF318E4917C3}"/>
              </a:ext>
            </a:extLst>
          </p:cNvPr>
          <p:cNvSpPr/>
          <p:nvPr/>
        </p:nvSpPr>
        <p:spPr>
          <a:xfrm rot="11241601">
            <a:off x="8069007" y="-3598152"/>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矩形 40">
            <a:extLst>
              <a:ext uri="{FF2B5EF4-FFF2-40B4-BE49-F238E27FC236}">
                <a16:creationId xmlns:a16="http://schemas.microsoft.com/office/drawing/2014/main" id="{B101B839-17A4-4E33-9927-DC04C1FE7CF1}"/>
              </a:ext>
            </a:extLst>
          </p:cNvPr>
          <p:cNvSpPr/>
          <p:nvPr/>
        </p:nvSpPr>
        <p:spPr>
          <a:xfrm>
            <a:off x="3821995" y="777499"/>
            <a:ext cx="8118400" cy="5961301"/>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8B5CB917-5FA1-48CC-AB2B-241FE3BE3658}"/>
              </a:ext>
            </a:extLst>
          </p:cNvPr>
          <p:cNvSpPr txBox="1"/>
          <p:nvPr/>
        </p:nvSpPr>
        <p:spPr>
          <a:xfrm>
            <a:off x="3989545" y="947287"/>
            <a:ext cx="7756074" cy="5632311"/>
          </a:xfrm>
          <a:prstGeom prst="rect">
            <a:avLst/>
          </a:prstGeom>
          <a:solidFill>
            <a:srgbClr val="228099"/>
          </a:solidFill>
        </p:spPr>
        <p:txBody>
          <a:bodyPr wrap="square" rtlCol="0">
            <a:spAutoFit/>
          </a:bodyPr>
          <a:lstStyle/>
          <a:p>
            <a:pPr indent="304800" algn="just"/>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(3) Defense mode: On the basis of the normal mode, you can also turn on the defense mode through the intelligent voice assistant. After the mode is turned on, in addition to the basic functions of the normal mode, the camera and pressure sensor will be activated. The camera can take a picture outside the door every 20 seconds and upload it to the cloud platform, allowing you to know the real-time situation outside the door through the APP anytime, anywhere. When someone is outside the door, the pressure sensor installed on the ground can quickly capture it, the camera intercepts a short video and sends a notification through the APP, and the user can take pictures of the person outside the door through the APP. When a suspicious person breaks in, the APP will immediately display an alert.</a:t>
            </a:r>
            <a:endParaRPr lang="zh-CN"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2" name="图片 31">
            <a:extLst>
              <a:ext uri="{FF2B5EF4-FFF2-40B4-BE49-F238E27FC236}">
                <a16:creationId xmlns:a16="http://schemas.microsoft.com/office/drawing/2014/main" id="{3AD11929-BC94-4B84-A6AA-89FE1EB92D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892" y="4583723"/>
            <a:ext cx="3347348" cy="1975284"/>
          </a:xfrm>
          <a:prstGeom prst="rect">
            <a:avLst/>
          </a:prstGeom>
        </p:spPr>
      </p:pic>
    </p:spTree>
    <p:extLst>
      <p:ext uri="{BB962C8B-B14F-4D97-AF65-F5344CB8AC3E}">
        <p14:creationId xmlns:p14="http://schemas.microsoft.com/office/powerpoint/2010/main" val="2900944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0373546" y="4937946"/>
            <a:ext cx="1690383" cy="1690383"/>
            <a:chOff x="3665010" y="1214034"/>
            <a:chExt cx="3205796" cy="3205796"/>
          </a:xfrm>
          <a:effectLst>
            <a:glow rad="88900">
              <a:srgbClr val="14D1CA">
                <a:alpha val="56000"/>
              </a:srgbClr>
            </a:glow>
          </a:effectLst>
        </p:grpSpPr>
        <p:sp>
          <p:nvSpPr>
            <p:cNvPr id="28" name="任意多边形: 形状 27"/>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0" name="组合 29"/>
          <p:cNvGrpSpPr/>
          <p:nvPr/>
        </p:nvGrpSpPr>
        <p:grpSpPr>
          <a:xfrm rot="21282788">
            <a:off x="9520232" y="5762603"/>
            <a:ext cx="1046734" cy="1046734"/>
            <a:chOff x="3665010" y="1214034"/>
            <a:chExt cx="3205796" cy="3205796"/>
          </a:xfrm>
          <a:effectLst>
            <a:glow rad="88900">
              <a:srgbClr val="14D1CA">
                <a:alpha val="56000"/>
              </a:srgbClr>
            </a:glow>
          </a:effectLst>
        </p:grpSpPr>
        <p:sp>
          <p:nvSpPr>
            <p:cNvPr id="31" name="任意多边形: 形状 30"/>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3" name="组合 32"/>
          <p:cNvGrpSpPr/>
          <p:nvPr/>
        </p:nvGrpSpPr>
        <p:grpSpPr>
          <a:xfrm rot="20878392">
            <a:off x="440928" y="2138673"/>
            <a:ext cx="2927703" cy="2927703"/>
            <a:chOff x="3665010" y="1214034"/>
            <a:chExt cx="3205796" cy="3205796"/>
          </a:xfrm>
          <a:effectLst>
            <a:glow rad="88900">
              <a:srgbClr val="14D1CA">
                <a:alpha val="56000"/>
              </a:srgbClr>
            </a:glow>
          </a:effectLst>
        </p:grpSpPr>
        <p:sp>
          <p:nvSpPr>
            <p:cNvPr id="34" name="任意多边形: 形状 3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圆: 空心 1"/>
          <p:cNvSpPr/>
          <p:nvPr/>
        </p:nvSpPr>
        <p:spPr>
          <a:xfrm>
            <a:off x="252738" y="1950483"/>
            <a:ext cx="3304079" cy="3304079"/>
          </a:xfrm>
          <a:prstGeom prst="donut">
            <a:avLst>
              <a:gd name="adj" fmla="val 2579"/>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任意多边形: 形状 35"/>
          <p:cNvSpPr/>
          <p:nvPr/>
        </p:nvSpPr>
        <p:spPr>
          <a:xfrm rot="9412619">
            <a:off x="340823" y="4211384"/>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8" name="任意多边形: 形状 37"/>
          <p:cNvSpPr/>
          <p:nvPr/>
        </p:nvSpPr>
        <p:spPr>
          <a:xfrm rot="17007766">
            <a:off x="731628" y="1111540"/>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9" name="圆: 空心 38"/>
          <p:cNvSpPr/>
          <p:nvPr/>
        </p:nvSpPr>
        <p:spPr>
          <a:xfrm>
            <a:off x="184305" y="1877624"/>
            <a:ext cx="3457217" cy="3457217"/>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0" name="直接连接符 19"/>
          <p:cNvCxnSpPr/>
          <p:nvPr/>
        </p:nvCxnSpPr>
        <p:spPr>
          <a:xfrm flipV="1">
            <a:off x="3932885" y="2204864"/>
            <a:ext cx="739567" cy="792091"/>
          </a:xfrm>
          <a:prstGeom prst="line">
            <a:avLst/>
          </a:prstGeom>
          <a:ln w="25400">
            <a:solidFill>
              <a:srgbClr val="14D1CA"/>
            </a:solidFill>
            <a:prstDash val="sysDot"/>
          </a:ln>
        </p:spPr>
        <p:style>
          <a:lnRef idx="1">
            <a:schemeClr val="accent1"/>
          </a:lnRef>
          <a:fillRef idx="0">
            <a:schemeClr val="accent1"/>
          </a:fillRef>
          <a:effectRef idx="0">
            <a:schemeClr val="accent1"/>
          </a:effectRef>
          <a:fontRef idx="minor">
            <a:schemeClr val="tx1"/>
          </a:fontRef>
        </p:style>
      </p:cxnSp>
      <p:sp>
        <p:nvSpPr>
          <p:cNvPr id="49" name="矩形: 剪去对角 48"/>
          <p:cNvSpPr/>
          <p:nvPr/>
        </p:nvSpPr>
        <p:spPr>
          <a:xfrm rot="10800000" flipH="1">
            <a:off x="4672452" y="1563553"/>
            <a:ext cx="7107200" cy="2354137"/>
          </a:xfrm>
          <a:prstGeom prst="snip2DiagRect">
            <a:avLst>
              <a:gd name="adj1" fmla="val 0"/>
              <a:gd name="adj2" fmla="val 25639"/>
            </a:avLst>
          </a:prstGeom>
          <a:noFill/>
          <a:ln w="25400">
            <a:solidFill>
              <a:srgbClr val="14D1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51" name="半闭框 50"/>
          <p:cNvSpPr/>
          <p:nvPr/>
        </p:nvSpPr>
        <p:spPr>
          <a:xfrm rot="16200000">
            <a:off x="4762918" y="2911241"/>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半闭框 51"/>
          <p:cNvSpPr/>
          <p:nvPr/>
        </p:nvSpPr>
        <p:spPr>
          <a:xfrm rot="5400000">
            <a:off x="10754849" y="1761320"/>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任意多边形: 形状 52"/>
          <p:cNvSpPr/>
          <p:nvPr/>
        </p:nvSpPr>
        <p:spPr>
          <a:xfrm rot="1866669">
            <a:off x="3107265" y="2689908"/>
            <a:ext cx="1181416" cy="1718985"/>
          </a:xfrm>
          <a:custGeom>
            <a:avLst/>
            <a:gdLst>
              <a:gd name="connsiteX0" fmla="*/ 870444 w 1181416"/>
              <a:gd name="connsiteY0" fmla="*/ 1718985 h 1718985"/>
              <a:gd name="connsiteX1" fmla="*/ 121645 w 1181416"/>
              <a:gd name="connsiteY1" fmla="*/ 358037 h 1718985"/>
              <a:gd name="connsiteX2" fmla="*/ 0 w 1181416"/>
              <a:gd name="connsiteY2" fmla="*/ 286034 h 1718985"/>
              <a:gd name="connsiteX3" fmla="*/ 125997 w 1181416"/>
              <a:gd name="connsiteY3" fmla="*/ 0 h 1718985"/>
              <a:gd name="connsiteX4" fmla="*/ 129547 w 1181416"/>
              <a:gd name="connsiteY4" fmla="*/ 1663 h 1718985"/>
              <a:gd name="connsiteX5" fmla="*/ 1181416 w 1181416"/>
              <a:gd name="connsiteY5" fmla="*/ 1713720 h 17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416" h="1718985">
                <a:moveTo>
                  <a:pt x="870444" y="1718985"/>
                </a:moveTo>
                <a:cubicBezTo>
                  <a:pt x="860789" y="1148748"/>
                  <a:pt x="564944" y="650013"/>
                  <a:pt x="121645" y="358037"/>
                </a:cubicBezTo>
                <a:lnTo>
                  <a:pt x="0" y="286034"/>
                </a:lnTo>
                <a:lnTo>
                  <a:pt x="125997" y="0"/>
                </a:lnTo>
                <a:lnTo>
                  <a:pt x="129547" y="1663"/>
                </a:lnTo>
                <a:cubicBezTo>
                  <a:pt x="745116" y="327167"/>
                  <a:pt x="1168809" y="969090"/>
                  <a:pt x="1181416" y="1713720"/>
                </a:cubicBezTo>
                <a:close/>
              </a:path>
            </a:pathLst>
          </a:custGeom>
          <a:solidFill>
            <a:srgbClr val="14D1CA"/>
          </a:solidFill>
          <a:ln>
            <a:noFill/>
          </a:ln>
          <a:effectLst>
            <a:glow rad="127000">
              <a:srgbClr val="14D1CA">
                <a:alpha val="4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8" name="文本框 7"/>
          <p:cNvSpPr txBox="1"/>
          <p:nvPr/>
        </p:nvSpPr>
        <p:spPr>
          <a:xfrm>
            <a:off x="5070581" y="2044581"/>
            <a:ext cx="5929333" cy="1446550"/>
          </a:xfrm>
          <a:prstGeom prst="rect">
            <a:avLst/>
          </a:prstGeom>
          <a:noFill/>
        </p:spPr>
        <p:txBody>
          <a:bodyPr wrap="square" rtlCol="0">
            <a:spAutoFit/>
          </a:bodyPr>
          <a:lstStyle/>
          <a:p>
            <a:pPr algn="ctr"/>
            <a:r>
              <a:rPr lang="en-US" altLang="zh-CN" sz="44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Speech recognition &amp; control module</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rot="11669572">
            <a:off x="9290134" y="-229573"/>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11669572">
            <a:off x="9885877" y="-633215"/>
            <a:ext cx="112790" cy="2463879"/>
          </a:xfrm>
          <a:prstGeom prst="rect">
            <a:avLst/>
          </a:prstGeom>
          <a:gradFill>
            <a:gsLst>
              <a:gs pos="40000">
                <a:srgbClr val="41B5E1"/>
              </a:gs>
              <a:gs pos="76000">
                <a:srgbClr val="002A48">
                  <a:alpha val="17000"/>
                </a:srgbClr>
              </a:gs>
              <a:gs pos="1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11669572">
            <a:off x="8976786" y="-700545"/>
            <a:ext cx="112790" cy="2463879"/>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11947566">
            <a:off x="6885098" y="4992747"/>
            <a:ext cx="63596" cy="2654194"/>
          </a:xfrm>
          <a:prstGeom prst="rect">
            <a:avLst/>
          </a:prstGeom>
          <a:gradFill>
            <a:gsLst>
              <a:gs pos="45000">
                <a:srgbClr val="41B5E1"/>
              </a:gs>
              <a:gs pos="0">
                <a:srgbClr val="002A48">
                  <a:alpha val="17000"/>
                </a:srgbClr>
              </a:gs>
              <a:gs pos="100000">
                <a:schemeClr val="accent1">
                  <a:lumMod val="30000"/>
                  <a:lumOff val="70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 空心 60"/>
          <p:cNvSpPr/>
          <p:nvPr/>
        </p:nvSpPr>
        <p:spPr>
          <a:xfrm>
            <a:off x="461039" y="2137189"/>
            <a:ext cx="2918395" cy="2918395"/>
          </a:xfrm>
          <a:prstGeom prst="donut">
            <a:avLst>
              <a:gd name="adj" fmla="val 2579"/>
            </a:avLst>
          </a:prstGeom>
          <a:noFill/>
          <a:ln>
            <a:solidFill>
              <a:srgbClr val="14D1CA"/>
            </a:solidFill>
          </a:ln>
          <a:effectLst>
            <a:glow rad="127000">
              <a:srgbClr val="14D1CA">
                <a:alpha val="3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264889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242905F-182C-4EFA-903F-8EB2A1763839}"/>
              </a:ext>
            </a:extLst>
          </p:cNvPr>
          <p:cNvGrpSpPr/>
          <p:nvPr/>
        </p:nvGrpSpPr>
        <p:grpSpPr>
          <a:xfrm>
            <a:off x="84970" y="94937"/>
            <a:ext cx="816853" cy="769441"/>
            <a:chOff x="407876" y="268616"/>
            <a:chExt cx="1172196" cy="1042012"/>
          </a:xfrm>
        </p:grpSpPr>
        <p:grpSp>
          <p:nvGrpSpPr>
            <p:cNvPr id="3" name="组合 2"/>
            <p:cNvGrpSpPr/>
            <p:nvPr/>
          </p:nvGrpSpPr>
          <p:grpSpPr>
            <a:xfrm>
              <a:off x="407876" y="268616"/>
              <a:ext cx="792088" cy="792088"/>
              <a:chOff x="3665010" y="1214034"/>
              <a:chExt cx="3205796" cy="3205796"/>
            </a:xfrm>
            <a:effectLst>
              <a:glow rad="88900">
                <a:srgbClr val="14D1CA">
                  <a:alpha val="56000"/>
                </a:srgbClr>
              </a:glow>
            </a:effectLst>
          </p:grpSpPr>
          <p:sp>
            <p:nvSpPr>
              <p:cNvPr id="4" name="任意多边形: 形状 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p:cNvGrpSpPr/>
            <p:nvPr/>
          </p:nvGrpSpPr>
          <p:grpSpPr>
            <a:xfrm>
              <a:off x="1034148" y="764704"/>
              <a:ext cx="545924" cy="545924"/>
              <a:chOff x="3665010" y="1214034"/>
              <a:chExt cx="3205796" cy="3205796"/>
            </a:xfrm>
            <a:effectLst>
              <a:glow rad="88900">
                <a:srgbClr val="14D1CA">
                  <a:alpha val="56000"/>
                </a:srgbClr>
              </a:glow>
            </a:effectLst>
          </p:grpSpPr>
          <p:sp>
            <p:nvSpPr>
              <p:cNvPr id="7" name="任意多边形: 形状 6"/>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9" name="组合 8"/>
          <p:cNvGrpSpPr/>
          <p:nvPr/>
        </p:nvGrpSpPr>
        <p:grpSpPr>
          <a:xfrm>
            <a:off x="888683" y="-11642"/>
            <a:ext cx="8596242" cy="769441"/>
            <a:chOff x="1803529" y="274127"/>
            <a:chExt cx="7762798" cy="769441"/>
          </a:xfrm>
        </p:grpSpPr>
        <p:sp>
          <p:nvSpPr>
            <p:cNvPr id="10" name="文本框 9"/>
            <p:cNvSpPr txBox="1"/>
            <p:nvPr/>
          </p:nvSpPr>
          <p:spPr>
            <a:xfrm>
              <a:off x="2209885" y="380764"/>
              <a:ext cx="7356442" cy="584775"/>
            </a:xfrm>
            <a:prstGeom prst="rect">
              <a:avLst/>
            </a:prstGeom>
            <a:noFill/>
          </p:spPr>
          <p:txBody>
            <a:bodyPr wrap="square" rtlCol="0">
              <a:spAutoFit/>
            </a:bodyPr>
            <a:lstStyle/>
            <a:p>
              <a:pPr algn="ctr"/>
              <a:r>
                <a:rPr lang="zh-CN" altLang="zh-CN" sz="28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32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Speech recognition &amp; control module</a:t>
              </a:r>
              <a:endParaRPr lang="zh-CN" altLang="en-US" sz="3600" dirty="0">
                <a:solidFill>
                  <a:srgbClr val="14D1C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803529" y="274127"/>
              <a:ext cx="1149534"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02</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302993" y="1395571"/>
            <a:ext cx="2304256" cy="400110"/>
          </a:xfrm>
          <a:prstGeom prst="rect">
            <a:avLst/>
          </a:prstGeom>
          <a:noFill/>
        </p:spPr>
        <p:txBody>
          <a:bodyPr wrap="square" rtlCol="0">
            <a:spAutoFit/>
          </a:bodyPr>
          <a:lstStyle/>
          <a:p>
            <a:pPr algn="just"/>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a16="http://schemas.microsoft.com/office/drawing/2014/main" id="{7A2D469A-AFF3-4E36-ADFE-7F3EFE81EF16}"/>
              </a:ext>
            </a:extLst>
          </p:cNvPr>
          <p:cNvSpPr/>
          <p:nvPr/>
        </p:nvSpPr>
        <p:spPr>
          <a:xfrm>
            <a:off x="147024" y="984478"/>
            <a:ext cx="6237008" cy="5540861"/>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D9C2EA5-47E2-4844-877B-BAC91E3BCCE6}"/>
              </a:ext>
            </a:extLst>
          </p:cNvPr>
          <p:cNvSpPr/>
          <p:nvPr/>
        </p:nvSpPr>
        <p:spPr>
          <a:xfrm>
            <a:off x="6888088" y="1222650"/>
            <a:ext cx="4896544" cy="4577557"/>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B56193D-4EC5-4B2A-B6F7-D1CCA5FCADC4}"/>
              </a:ext>
            </a:extLst>
          </p:cNvPr>
          <p:cNvSpPr txBox="1"/>
          <p:nvPr/>
        </p:nvSpPr>
        <p:spPr>
          <a:xfrm>
            <a:off x="406746" y="1006941"/>
            <a:ext cx="5813774" cy="5724644"/>
          </a:xfrm>
          <a:prstGeom prst="rect">
            <a:avLst/>
          </a:prstGeom>
          <a:noFill/>
        </p:spPr>
        <p:txBody>
          <a:bodyPr wrap="square" rtlCol="0">
            <a:spAutoFit/>
          </a:bodyPr>
          <a:lstStyle/>
          <a:p>
            <a:pPr marL="342900" indent="-342900">
              <a:buAutoNum type="arabicPeriod"/>
            </a:pP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Implementation functions: </a:t>
            </a:r>
          </a:p>
          <a:p>
            <a:pPr algn="just"/>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Through the voice recognition function to realize the opening and closing of the relay, and then realize the switch light, switch the fan, switch the curtain, switch the camera and switch the defense mode. Speech recognition includes first-level command and second-level command. </a:t>
            </a:r>
          </a:p>
          <a:p>
            <a:pPr algn="just"/>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The first-level command is "Xiao Bei". After successfully recognizing the first-level command, the voice assistant will wake up and respond to "Wo </a:t>
            </a:r>
            <a:r>
              <a:rPr lang="en-US" altLang="zh-CN" sz="18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zai</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".The second-level commands include ten commands such as "Da kai </a:t>
            </a:r>
            <a:r>
              <a:rPr lang="en-US" altLang="zh-CN" sz="18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deng</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and "Guan bi </a:t>
            </a:r>
            <a:r>
              <a:rPr lang="en-US" altLang="zh-CN" sz="18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deng</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When the voice assistant receives and recognizes the second-level commands, it replies with statements such as "</a:t>
            </a:r>
            <a:r>
              <a:rPr lang="en-US" altLang="zh-CN" sz="18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deng</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yi</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da kai". In addition, if there is no second-level command within 20 seconds after waking up the voice assistant, the voice assistant will automatically shut down. If users want to shut down the voice assistant in advance, they can use the entry of "tui </a:t>
            </a:r>
            <a:r>
              <a:rPr lang="en-US" altLang="zh-CN" sz="18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xia</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ba</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xiao </a:t>
            </a:r>
            <a:r>
              <a:rPr lang="en-US" altLang="zh-CN" sz="18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bei</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to operate.</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grpSp>
        <p:nvGrpSpPr>
          <p:cNvPr id="26" name="组合 25">
            <a:extLst>
              <a:ext uri="{FF2B5EF4-FFF2-40B4-BE49-F238E27FC236}">
                <a16:creationId xmlns:a16="http://schemas.microsoft.com/office/drawing/2014/main" id="{C26FFB88-5F20-4389-87B4-0077F8E7F81F}"/>
              </a:ext>
            </a:extLst>
          </p:cNvPr>
          <p:cNvGrpSpPr/>
          <p:nvPr/>
        </p:nvGrpSpPr>
        <p:grpSpPr>
          <a:xfrm>
            <a:off x="5803056" y="5846317"/>
            <a:ext cx="2957240" cy="679022"/>
            <a:chOff x="6888088" y="5453695"/>
            <a:chExt cx="5040559" cy="1215665"/>
          </a:xfrm>
        </p:grpSpPr>
        <p:cxnSp>
          <p:nvCxnSpPr>
            <p:cNvPr id="29" name="直接连接符 28">
              <a:extLst>
                <a:ext uri="{FF2B5EF4-FFF2-40B4-BE49-F238E27FC236}">
                  <a16:creationId xmlns:a16="http://schemas.microsoft.com/office/drawing/2014/main" id="{9C9D1C13-01DA-4530-BD82-F5FC876CB0FF}"/>
                </a:ext>
              </a:extLst>
            </p:cNvPr>
            <p:cNvCxnSpPr/>
            <p:nvPr/>
          </p:nvCxnSpPr>
          <p:spPr>
            <a:xfrm>
              <a:off x="6888088" y="6669360"/>
              <a:ext cx="3816424" cy="0"/>
            </a:xfrm>
            <a:prstGeom prst="line">
              <a:avLst/>
            </a:prstGeom>
            <a:ln w="25400">
              <a:solidFill>
                <a:srgbClr val="14D1CA"/>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DFB4DEB-EA31-4482-B71B-A9C5F8DF1B4F}"/>
                </a:ext>
              </a:extLst>
            </p:cNvPr>
            <p:cNvCxnSpPr>
              <a:cxnSpLocks/>
            </p:cNvCxnSpPr>
            <p:nvPr/>
          </p:nvCxnSpPr>
          <p:spPr>
            <a:xfrm flipH="1">
              <a:off x="10704512" y="5453695"/>
              <a:ext cx="1224135" cy="1213865"/>
            </a:xfrm>
            <a:prstGeom prst="line">
              <a:avLst/>
            </a:prstGeom>
            <a:ln w="25400">
              <a:solidFill>
                <a:srgbClr val="14D1CA"/>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sp>
        <p:nvSpPr>
          <p:cNvPr id="31" name="半闭框 30">
            <a:extLst>
              <a:ext uri="{FF2B5EF4-FFF2-40B4-BE49-F238E27FC236}">
                <a16:creationId xmlns:a16="http://schemas.microsoft.com/office/drawing/2014/main" id="{AD6EAB13-9F4B-45B3-AC94-ADEC53651078}"/>
              </a:ext>
            </a:extLst>
          </p:cNvPr>
          <p:cNvSpPr/>
          <p:nvPr/>
        </p:nvSpPr>
        <p:spPr>
          <a:xfrm rot="5400000">
            <a:off x="11170247" y="864867"/>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3" name="半闭框 32">
            <a:extLst>
              <a:ext uri="{FF2B5EF4-FFF2-40B4-BE49-F238E27FC236}">
                <a16:creationId xmlns:a16="http://schemas.microsoft.com/office/drawing/2014/main" id="{C57AD8CB-F705-4F3A-9BD3-8C90301657D4}"/>
              </a:ext>
            </a:extLst>
          </p:cNvPr>
          <p:cNvSpPr/>
          <p:nvPr/>
        </p:nvSpPr>
        <p:spPr>
          <a:xfrm rot="16200000">
            <a:off x="6540522" y="5157270"/>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图片 18">
            <a:extLst>
              <a:ext uri="{FF2B5EF4-FFF2-40B4-BE49-F238E27FC236}">
                <a16:creationId xmlns:a16="http://schemas.microsoft.com/office/drawing/2014/main" id="{CCD56331-25C9-4BB2-8B4C-030847134A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9559" y="1297732"/>
            <a:ext cx="4610552" cy="4337618"/>
          </a:xfrm>
          <a:prstGeom prst="rect">
            <a:avLst/>
          </a:prstGeom>
        </p:spPr>
      </p:pic>
    </p:spTree>
    <p:extLst>
      <p:ext uri="{BB962C8B-B14F-4D97-AF65-F5344CB8AC3E}">
        <p14:creationId xmlns:p14="http://schemas.microsoft.com/office/powerpoint/2010/main" val="1499806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242905F-182C-4EFA-903F-8EB2A1763839}"/>
              </a:ext>
            </a:extLst>
          </p:cNvPr>
          <p:cNvGrpSpPr/>
          <p:nvPr/>
        </p:nvGrpSpPr>
        <p:grpSpPr>
          <a:xfrm>
            <a:off x="84970" y="94937"/>
            <a:ext cx="816853" cy="769441"/>
            <a:chOff x="407876" y="268616"/>
            <a:chExt cx="1172196" cy="1042012"/>
          </a:xfrm>
        </p:grpSpPr>
        <p:grpSp>
          <p:nvGrpSpPr>
            <p:cNvPr id="3" name="组合 2"/>
            <p:cNvGrpSpPr/>
            <p:nvPr/>
          </p:nvGrpSpPr>
          <p:grpSpPr>
            <a:xfrm>
              <a:off x="407876" y="268616"/>
              <a:ext cx="792088" cy="792088"/>
              <a:chOff x="3665010" y="1214034"/>
              <a:chExt cx="3205796" cy="3205796"/>
            </a:xfrm>
            <a:effectLst>
              <a:glow rad="88900">
                <a:srgbClr val="14D1CA">
                  <a:alpha val="56000"/>
                </a:srgbClr>
              </a:glow>
            </a:effectLst>
          </p:grpSpPr>
          <p:sp>
            <p:nvSpPr>
              <p:cNvPr id="4" name="任意多边形: 形状 3"/>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p:cNvGrpSpPr/>
            <p:nvPr/>
          </p:nvGrpSpPr>
          <p:grpSpPr>
            <a:xfrm>
              <a:off x="1034148" y="764704"/>
              <a:ext cx="545924" cy="545924"/>
              <a:chOff x="3665010" y="1214034"/>
              <a:chExt cx="3205796" cy="3205796"/>
            </a:xfrm>
            <a:effectLst>
              <a:glow rad="88900">
                <a:srgbClr val="14D1CA">
                  <a:alpha val="56000"/>
                </a:srgbClr>
              </a:glow>
            </a:effectLst>
          </p:grpSpPr>
          <p:sp>
            <p:nvSpPr>
              <p:cNvPr id="7" name="任意多边形: 形状 6"/>
              <p:cNvSpPr/>
              <p:nvPr/>
            </p:nvSpPr>
            <p:spPr>
              <a:xfrm>
                <a:off x="3665010" y="1214034"/>
                <a:ext cx="3205796" cy="3205796"/>
              </a:xfrm>
              <a:custGeom>
                <a:avLst/>
                <a:gdLst>
                  <a:gd name="connsiteX0" fmla="*/ 1602898 w 3205796"/>
                  <a:gd name="connsiteY0" fmla="*/ 1224856 h 3205796"/>
                  <a:gd name="connsiteX1" fmla="*/ 1224856 w 3205796"/>
                  <a:gd name="connsiteY1" fmla="*/ 1602898 h 3205796"/>
                  <a:gd name="connsiteX2" fmla="*/ 1602898 w 3205796"/>
                  <a:gd name="connsiteY2" fmla="*/ 1980940 h 3205796"/>
                  <a:gd name="connsiteX3" fmla="*/ 1980940 w 3205796"/>
                  <a:gd name="connsiteY3" fmla="*/ 1602898 h 3205796"/>
                  <a:gd name="connsiteX4" fmla="*/ 1602898 w 3205796"/>
                  <a:gd name="connsiteY4" fmla="*/ 1224856 h 3205796"/>
                  <a:gd name="connsiteX5" fmla="*/ 1602898 w 3205796"/>
                  <a:gd name="connsiteY5" fmla="*/ 0 h 3205796"/>
                  <a:gd name="connsiteX6" fmla="*/ 1705504 w 3205796"/>
                  <a:gd name="connsiteY6" fmla="*/ 5181 h 3205796"/>
                  <a:gd name="connsiteX7" fmla="*/ 1906084 w 3205796"/>
                  <a:gd name="connsiteY7" fmla="*/ 471388 h 3205796"/>
                  <a:gd name="connsiteX8" fmla="*/ 2313304 w 3205796"/>
                  <a:gd name="connsiteY8" fmla="*/ 167626 h 3205796"/>
                  <a:gd name="connsiteX9" fmla="*/ 2366935 w 3205796"/>
                  <a:gd name="connsiteY9" fmla="*/ 193461 h 3205796"/>
                  <a:gd name="connsiteX10" fmla="*/ 2490828 w 3205796"/>
                  <a:gd name="connsiteY10" fmla="*/ 268729 h 3205796"/>
                  <a:gd name="connsiteX11" fmla="*/ 2431219 w 3205796"/>
                  <a:gd name="connsiteY11" fmla="*/ 774575 h 3205796"/>
                  <a:gd name="connsiteX12" fmla="*/ 2937066 w 3205796"/>
                  <a:gd name="connsiteY12" fmla="*/ 714966 h 3205796"/>
                  <a:gd name="connsiteX13" fmla="*/ 3012335 w 3205796"/>
                  <a:gd name="connsiteY13" fmla="*/ 838862 h 3205796"/>
                  <a:gd name="connsiteX14" fmla="*/ 3038169 w 3205796"/>
                  <a:gd name="connsiteY14" fmla="*/ 892489 h 3205796"/>
                  <a:gd name="connsiteX15" fmla="*/ 2734406 w 3205796"/>
                  <a:gd name="connsiteY15" fmla="*/ 1299710 h 3205796"/>
                  <a:gd name="connsiteX16" fmla="*/ 3200615 w 3205796"/>
                  <a:gd name="connsiteY16" fmla="*/ 1500291 h 3205796"/>
                  <a:gd name="connsiteX17" fmla="*/ 3205796 w 3205796"/>
                  <a:gd name="connsiteY17" fmla="*/ 1602898 h 3205796"/>
                  <a:gd name="connsiteX18" fmla="*/ 3200615 w 3205796"/>
                  <a:gd name="connsiteY18" fmla="*/ 1705503 h 3205796"/>
                  <a:gd name="connsiteX19" fmla="*/ 2734406 w 3205796"/>
                  <a:gd name="connsiteY19" fmla="*/ 1906084 h 3205796"/>
                  <a:gd name="connsiteX20" fmla="*/ 3038169 w 3205796"/>
                  <a:gd name="connsiteY20" fmla="*/ 2313306 h 3205796"/>
                  <a:gd name="connsiteX21" fmla="*/ 3012335 w 3205796"/>
                  <a:gd name="connsiteY21" fmla="*/ 2366934 h 3205796"/>
                  <a:gd name="connsiteX22" fmla="*/ 2937068 w 3205796"/>
                  <a:gd name="connsiteY22" fmla="*/ 2490829 h 3205796"/>
                  <a:gd name="connsiteX23" fmla="*/ 2431219 w 3205796"/>
                  <a:gd name="connsiteY23" fmla="*/ 2431219 h 3205796"/>
                  <a:gd name="connsiteX24" fmla="*/ 2490829 w 3205796"/>
                  <a:gd name="connsiteY24" fmla="*/ 2937067 h 3205796"/>
                  <a:gd name="connsiteX25" fmla="*/ 2366935 w 3205796"/>
                  <a:gd name="connsiteY25" fmla="*/ 3012335 h 3205796"/>
                  <a:gd name="connsiteX26" fmla="*/ 2313306 w 3205796"/>
                  <a:gd name="connsiteY26" fmla="*/ 3038169 h 3205796"/>
                  <a:gd name="connsiteX27" fmla="*/ 1906084 w 3205796"/>
                  <a:gd name="connsiteY27" fmla="*/ 2734406 h 3205796"/>
                  <a:gd name="connsiteX28" fmla="*/ 1705503 w 3205796"/>
                  <a:gd name="connsiteY28" fmla="*/ 3200615 h 3205796"/>
                  <a:gd name="connsiteX29" fmla="*/ 1602898 w 3205796"/>
                  <a:gd name="connsiteY29" fmla="*/ 3205796 h 3205796"/>
                  <a:gd name="connsiteX30" fmla="*/ 1500291 w 3205796"/>
                  <a:gd name="connsiteY30" fmla="*/ 3200615 h 3205796"/>
                  <a:gd name="connsiteX31" fmla="*/ 1299710 w 3205796"/>
                  <a:gd name="connsiteY31" fmla="*/ 2734406 h 3205796"/>
                  <a:gd name="connsiteX32" fmla="*/ 892489 w 3205796"/>
                  <a:gd name="connsiteY32" fmla="*/ 3038169 h 3205796"/>
                  <a:gd name="connsiteX33" fmla="*/ 838862 w 3205796"/>
                  <a:gd name="connsiteY33" fmla="*/ 3012335 h 3205796"/>
                  <a:gd name="connsiteX34" fmla="*/ 714966 w 3205796"/>
                  <a:gd name="connsiteY34" fmla="*/ 2937066 h 3205796"/>
                  <a:gd name="connsiteX35" fmla="*/ 774575 w 3205796"/>
                  <a:gd name="connsiteY35" fmla="*/ 2431219 h 3205796"/>
                  <a:gd name="connsiteX36" fmla="*/ 268729 w 3205796"/>
                  <a:gd name="connsiteY36" fmla="*/ 2490828 h 3205796"/>
                  <a:gd name="connsiteX37" fmla="*/ 193461 w 3205796"/>
                  <a:gd name="connsiteY37" fmla="*/ 2366934 h 3205796"/>
                  <a:gd name="connsiteX38" fmla="*/ 167626 w 3205796"/>
                  <a:gd name="connsiteY38" fmla="*/ 2313304 h 3205796"/>
                  <a:gd name="connsiteX39" fmla="*/ 471388 w 3205796"/>
                  <a:gd name="connsiteY39" fmla="*/ 1906084 h 3205796"/>
                  <a:gd name="connsiteX40" fmla="*/ 5181 w 3205796"/>
                  <a:gd name="connsiteY40" fmla="*/ 1705504 h 3205796"/>
                  <a:gd name="connsiteX41" fmla="*/ 0 w 3205796"/>
                  <a:gd name="connsiteY41" fmla="*/ 1602898 h 3205796"/>
                  <a:gd name="connsiteX42" fmla="*/ 5181 w 3205796"/>
                  <a:gd name="connsiteY42" fmla="*/ 1500290 h 3205796"/>
                  <a:gd name="connsiteX43" fmla="*/ 471388 w 3205796"/>
                  <a:gd name="connsiteY43" fmla="*/ 1299710 h 3205796"/>
                  <a:gd name="connsiteX44" fmla="*/ 167627 w 3205796"/>
                  <a:gd name="connsiteY44" fmla="*/ 892491 h 3205796"/>
                  <a:gd name="connsiteX45" fmla="*/ 193461 w 3205796"/>
                  <a:gd name="connsiteY45" fmla="*/ 838862 h 3205796"/>
                  <a:gd name="connsiteX46" fmla="*/ 268730 w 3205796"/>
                  <a:gd name="connsiteY46" fmla="*/ 714966 h 3205796"/>
                  <a:gd name="connsiteX47" fmla="*/ 774575 w 3205796"/>
                  <a:gd name="connsiteY47" fmla="*/ 774575 h 3205796"/>
                  <a:gd name="connsiteX48" fmla="*/ 714966 w 3205796"/>
                  <a:gd name="connsiteY48" fmla="*/ 268730 h 3205796"/>
                  <a:gd name="connsiteX49" fmla="*/ 838862 w 3205796"/>
                  <a:gd name="connsiteY49" fmla="*/ 193461 h 3205796"/>
                  <a:gd name="connsiteX50" fmla="*/ 892491 w 3205796"/>
                  <a:gd name="connsiteY50" fmla="*/ 167627 h 3205796"/>
                  <a:gd name="connsiteX51" fmla="*/ 1299710 w 3205796"/>
                  <a:gd name="connsiteY51" fmla="*/ 471388 h 3205796"/>
                  <a:gd name="connsiteX52" fmla="*/ 1500290 w 3205796"/>
                  <a:gd name="connsiteY52" fmla="*/ 5181 h 320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05796" h="3205796">
                    <a:moveTo>
                      <a:pt x="1602898" y="1224856"/>
                    </a:moveTo>
                    <a:cubicBezTo>
                      <a:pt x="1394111" y="1224856"/>
                      <a:pt x="1224856" y="1394111"/>
                      <a:pt x="1224856" y="1602898"/>
                    </a:cubicBezTo>
                    <a:cubicBezTo>
                      <a:pt x="1224856" y="1811685"/>
                      <a:pt x="1394111" y="1980940"/>
                      <a:pt x="1602898" y="1980940"/>
                    </a:cubicBezTo>
                    <a:cubicBezTo>
                      <a:pt x="1811685" y="1980940"/>
                      <a:pt x="1980940" y="1811685"/>
                      <a:pt x="1980940" y="1602898"/>
                    </a:cubicBezTo>
                    <a:cubicBezTo>
                      <a:pt x="1980940" y="1394111"/>
                      <a:pt x="1811685" y="1224856"/>
                      <a:pt x="1602898" y="1224856"/>
                    </a:cubicBezTo>
                    <a:close/>
                    <a:moveTo>
                      <a:pt x="1602898" y="0"/>
                    </a:moveTo>
                    <a:lnTo>
                      <a:pt x="1705504" y="5181"/>
                    </a:lnTo>
                    <a:lnTo>
                      <a:pt x="1906084" y="471388"/>
                    </a:lnTo>
                    <a:lnTo>
                      <a:pt x="2313304" y="167626"/>
                    </a:lnTo>
                    <a:lnTo>
                      <a:pt x="2366935" y="193461"/>
                    </a:lnTo>
                    <a:lnTo>
                      <a:pt x="2490828" y="268729"/>
                    </a:lnTo>
                    <a:lnTo>
                      <a:pt x="2431219" y="774575"/>
                    </a:lnTo>
                    <a:lnTo>
                      <a:pt x="2937066" y="714966"/>
                    </a:lnTo>
                    <a:lnTo>
                      <a:pt x="3012335" y="838862"/>
                    </a:lnTo>
                    <a:lnTo>
                      <a:pt x="3038169" y="892489"/>
                    </a:lnTo>
                    <a:lnTo>
                      <a:pt x="2734406" y="1299710"/>
                    </a:lnTo>
                    <a:lnTo>
                      <a:pt x="3200615" y="1500291"/>
                    </a:lnTo>
                    <a:lnTo>
                      <a:pt x="3205796" y="1602898"/>
                    </a:lnTo>
                    <a:lnTo>
                      <a:pt x="3200615" y="1705503"/>
                    </a:lnTo>
                    <a:lnTo>
                      <a:pt x="2734406" y="1906084"/>
                    </a:lnTo>
                    <a:lnTo>
                      <a:pt x="3038169" y="2313306"/>
                    </a:lnTo>
                    <a:lnTo>
                      <a:pt x="3012335" y="2366934"/>
                    </a:lnTo>
                    <a:lnTo>
                      <a:pt x="2937068" y="2490829"/>
                    </a:lnTo>
                    <a:lnTo>
                      <a:pt x="2431219" y="2431219"/>
                    </a:lnTo>
                    <a:lnTo>
                      <a:pt x="2490829" y="2937067"/>
                    </a:lnTo>
                    <a:lnTo>
                      <a:pt x="2366935" y="3012335"/>
                    </a:lnTo>
                    <a:lnTo>
                      <a:pt x="2313306" y="3038169"/>
                    </a:lnTo>
                    <a:lnTo>
                      <a:pt x="1906084" y="2734406"/>
                    </a:lnTo>
                    <a:lnTo>
                      <a:pt x="1705503" y="3200615"/>
                    </a:lnTo>
                    <a:lnTo>
                      <a:pt x="1602898" y="3205796"/>
                    </a:lnTo>
                    <a:lnTo>
                      <a:pt x="1500291" y="3200615"/>
                    </a:lnTo>
                    <a:lnTo>
                      <a:pt x="1299710" y="2734406"/>
                    </a:lnTo>
                    <a:lnTo>
                      <a:pt x="892489" y="3038169"/>
                    </a:lnTo>
                    <a:lnTo>
                      <a:pt x="838862" y="3012335"/>
                    </a:lnTo>
                    <a:lnTo>
                      <a:pt x="714966" y="2937066"/>
                    </a:lnTo>
                    <a:lnTo>
                      <a:pt x="774575" y="2431219"/>
                    </a:lnTo>
                    <a:lnTo>
                      <a:pt x="268729" y="2490828"/>
                    </a:lnTo>
                    <a:lnTo>
                      <a:pt x="193461" y="2366934"/>
                    </a:lnTo>
                    <a:lnTo>
                      <a:pt x="167626" y="2313304"/>
                    </a:lnTo>
                    <a:lnTo>
                      <a:pt x="471388" y="1906084"/>
                    </a:lnTo>
                    <a:lnTo>
                      <a:pt x="5181" y="1705504"/>
                    </a:lnTo>
                    <a:lnTo>
                      <a:pt x="0" y="1602898"/>
                    </a:lnTo>
                    <a:lnTo>
                      <a:pt x="5181" y="1500290"/>
                    </a:lnTo>
                    <a:lnTo>
                      <a:pt x="471388" y="1299710"/>
                    </a:lnTo>
                    <a:lnTo>
                      <a:pt x="167627" y="892491"/>
                    </a:lnTo>
                    <a:lnTo>
                      <a:pt x="193461" y="838862"/>
                    </a:lnTo>
                    <a:lnTo>
                      <a:pt x="268730" y="714966"/>
                    </a:lnTo>
                    <a:lnTo>
                      <a:pt x="774575" y="774575"/>
                    </a:lnTo>
                    <a:lnTo>
                      <a:pt x="714966" y="268730"/>
                    </a:lnTo>
                    <a:lnTo>
                      <a:pt x="838862" y="193461"/>
                    </a:lnTo>
                    <a:lnTo>
                      <a:pt x="892491" y="167627"/>
                    </a:lnTo>
                    <a:lnTo>
                      <a:pt x="1299710" y="471388"/>
                    </a:lnTo>
                    <a:lnTo>
                      <a:pt x="1500290" y="5181"/>
                    </a:lnTo>
                    <a:close/>
                  </a:path>
                </a:pathLst>
              </a:cu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4259795" y="1808819"/>
                <a:ext cx="2016224" cy="2016224"/>
              </a:xfrm>
              <a:custGeom>
                <a:avLst/>
                <a:gdLst>
                  <a:gd name="connsiteX0" fmla="*/ 1008113 w 2016224"/>
                  <a:gd name="connsiteY0" fmla="*/ 400827 h 2016224"/>
                  <a:gd name="connsiteX1" fmla="*/ 400827 w 2016224"/>
                  <a:gd name="connsiteY1" fmla="*/ 1008113 h 2016224"/>
                  <a:gd name="connsiteX2" fmla="*/ 1008113 w 2016224"/>
                  <a:gd name="connsiteY2" fmla="*/ 1615399 h 2016224"/>
                  <a:gd name="connsiteX3" fmla="*/ 1615399 w 2016224"/>
                  <a:gd name="connsiteY3" fmla="*/ 1008113 h 2016224"/>
                  <a:gd name="connsiteX4" fmla="*/ 1008113 w 2016224"/>
                  <a:gd name="connsiteY4" fmla="*/ 400827 h 2016224"/>
                  <a:gd name="connsiteX5" fmla="*/ 1008112 w 2016224"/>
                  <a:gd name="connsiteY5" fmla="*/ 0 h 2016224"/>
                  <a:gd name="connsiteX6" fmla="*/ 2016224 w 2016224"/>
                  <a:gd name="connsiteY6" fmla="*/ 1008112 h 2016224"/>
                  <a:gd name="connsiteX7" fmla="*/ 1008112 w 2016224"/>
                  <a:gd name="connsiteY7" fmla="*/ 2016224 h 2016224"/>
                  <a:gd name="connsiteX8" fmla="*/ 0 w 2016224"/>
                  <a:gd name="connsiteY8" fmla="*/ 1008112 h 2016224"/>
                  <a:gd name="connsiteX9" fmla="*/ 1008112 w 2016224"/>
                  <a:gd name="connsiteY9"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6224" h="2016224">
                    <a:moveTo>
                      <a:pt x="1008113" y="400827"/>
                    </a:moveTo>
                    <a:cubicBezTo>
                      <a:pt x="672718" y="400827"/>
                      <a:pt x="400827" y="672718"/>
                      <a:pt x="400827" y="1008113"/>
                    </a:cubicBezTo>
                    <a:cubicBezTo>
                      <a:pt x="400827" y="1343508"/>
                      <a:pt x="672718" y="1615399"/>
                      <a:pt x="1008113" y="1615399"/>
                    </a:cubicBezTo>
                    <a:cubicBezTo>
                      <a:pt x="1343508" y="1615399"/>
                      <a:pt x="1615399" y="1343508"/>
                      <a:pt x="1615399" y="1008113"/>
                    </a:cubicBezTo>
                    <a:cubicBezTo>
                      <a:pt x="1615399" y="672718"/>
                      <a:pt x="1343508" y="400827"/>
                      <a:pt x="1008113" y="400827"/>
                    </a:cubicBez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rgbClr val="0D85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11" name="文本框 10"/>
          <p:cNvSpPr txBox="1"/>
          <p:nvPr/>
        </p:nvSpPr>
        <p:spPr>
          <a:xfrm>
            <a:off x="888683" y="-11642"/>
            <a:ext cx="1272952"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02</a:t>
            </a:r>
            <a:endParaRPr lang="zh-CN" altLang="en-US" sz="4400" dirty="0">
              <a:solidFill>
                <a:srgbClr val="14D1CA"/>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02993" y="1395571"/>
            <a:ext cx="2304256" cy="400110"/>
          </a:xfrm>
          <a:prstGeom prst="rect">
            <a:avLst/>
          </a:prstGeom>
          <a:noFill/>
        </p:spPr>
        <p:txBody>
          <a:bodyPr wrap="square" rtlCol="0">
            <a:spAutoFit/>
          </a:bodyPr>
          <a:lstStyle/>
          <a:p>
            <a:pPr algn="just"/>
            <a:endParaRPr lang="zh-CN" altLang="zh-CN"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a16="http://schemas.microsoft.com/office/drawing/2014/main" id="{7A2D469A-AFF3-4E36-ADFE-7F3EFE81EF16}"/>
              </a:ext>
            </a:extLst>
          </p:cNvPr>
          <p:cNvSpPr/>
          <p:nvPr/>
        </p:nvSpPr>
        <p:spPr>
          <a:xfrm>
            <a:off x="147024" y="1230699"/>
            <a:ext cx="5660944" cy="4828078"/>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D9C2EA5-47E2-4844-877B-BAC91E3BCCE6}"/>
              </a:ext>
            </a:extLst>
          </p:cNvPr>
          <p:cNvSpPr/>
          <p:nvPr/>
        </p:nvSpPr>
        <p:spPr>
          <a:xfrm>
            <a:off x="6456040" y="1322446"/>
            <a:ext cx="4896544" cy="5074298"/>
          </a:xfrm>
          <a:prstGeom prst="rect">
            <a:avLst/>
          </a:prstGeom>
          <a:noFill/>
          <a:ln w="25400">
            <a:solidFill>
              <a:srgbClr val="14D1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B56193D-4EC5-4B2A-B6F7-D1CCA5FCADC4}"/>
              </a:ext>
            </a:extLst>
          </p:cNvPr>
          <p:cNvSpPr txBox="1"/>
          <p:nvPr/>
        </p:nvSpPr>
        <p:spPr>
          <a:xfrm>
            <a:off x="261818" y="1322445"/>
            <a:ext cx="5332556" cy="4616648"/>
          </a:xfrm>
          <a:prstGeom prst="rect">
            <a:avLst/>
          </a:prstGeom>
          <a:noFill/>
        </p:spPr>
        <p:txBody>
          <a:bodyPr wrap="square" rtlCol="0">
            <a:spAutoFit/>
          </a:bodyPr>
          <a:lstStyle/>
          <a:p>
            <a:r>
              <a:rPr lang="en-US" altLang="zh-CN" sz="24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2. Chip introduction</a:t>
            </a:r>
            <a:endPar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The speech recognition and control module is based on LD3320 speech recognition chip and SYN6288 speech synthesis chip to achieve its functions. </a:t>
            </a:r>
          </a:p>
          <a:p>
            <a:pPr algn="just"/>
            <a:r>
              <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LD3320 is a speech recognition function that separates Chinese characters into pinyin letters. It is a speech recognition chip based on non-specific voice recognition technology, that is, it can realize speech recognition without the user's recording training. At the same time, the key words list identified by the chip can be dynamically edited, allowing users to edit 50 key words freely. </a:t>
            </a:r>
          </a:p>
          <a:p>
            <a:pPr algn="just"/>
            <a:r>
              <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SYN6288 Chinese speech synthesis chip converts received text data to Chinese speech through text analysis and processing algorithm.</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18" name="组合 17">
            <a:extLst>
              <a:ext uri="{FF2B5EF4-FFF2-40B4-BE49-F238E27FC236}">
                <a16:creationId xmlns:a16="http://schemas.microsoft.com/office/drawing/2014/main" id="{9DAF97BD-5D73-4A4A-B6DD-C492ADBEEF72}"/>
              </a:ext>
            </a:extLst>
          </p:cNvPr>
          <p:cNvGrpSpPr/>
          <p:nvPr/>
        </p:nvGrpSpPr>
        <p:grpSpPr>
          <a:xfrm rot="10800000">
            <a:off x="5780901" y="858772"/>
            <a:ext cx="4317217" cy="829448"/>
            <a:chOff x="6888088" y="5453695"/>
            <a:chExt cx="5040559" cy="1215665"/>
          </a:xfrm>
        </p:grpSpPr>
        <p:cxnSp>
          <p:nvCxnSpPr>
            <p:cNvPr id="19" name="直接连接符 18">
              <a:extLst>
                <a:ext uri="{FF2B5EF4-FFF2-40B4-BE49-F238E27FC236}">
                  <a16:creationId xmlns:a16="http://schemas.microsoft.com/office/drawing/2014/main" id="{6D0354DF-C255-4A7C-B35A-57B427C20179}"/>
                </a:ext>
              </a:extLst>
            </p:cNvPr>
            <p:cNvCxnSpPr/>
            <p:nvPr/>
          </p:nvCxnSpPr>
          <p:spPr>
            <a:xfrm>
              <a:off x="6888088" y="6669360"/>
              <a:ext cx="3816424" cy="0"/>
            </a:xfrm>
            <a:prstGeom prst="line">
              <a:avLst/>
            </a:prstGeom>
            <a:ln w="25400">
              <a:solidFill>
                <a:srgbClr val="14D1CA"/>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AE20B71-53BD-4753-BA4E-FB9841EEB909}"/>
                </a:ext>
              </a:extLst>
            </p:cNvPr>
            <p:cNvCxnSpPr>
              <a:cxnSpLocks/>
            </p:cNvCxnSpPr>
            <p:nvPr/>
          </p:nvCxnSpPr>
          <p:spPr>
            <a:xfrm flipH="1">
              <a:off x="10704512" y="5453695"/>
              <a:ext cx="1224135" cy="1213865"/>
            </a:xfrm>
            <a:prstGeom prst="line">
              <a:avLst/>
            </a:prstGeom>
            <a:ln w="25400">
              <a:solidFill>
                <a:srgbClr val="14D1CA"/>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sp>
        <p:nvSpPr>
          <p:cNvPr id="21" name="半闭框 20">
            <a:extLst>
              <a:ext uri="{FF2B5EF4-FFF2-40B4-BE49-F238E27FC236}">
                <a16:creationId xmlns:a16="http://schemas.microsoft.com/office/drawing/2014/main" id="{65715FE1-7974-4B28-A4BA-AFF2B08B9B66}"/>
              </a:ext>
            </a:extLst>
          </p:cNvPr>
          <p:cNvSpPr/>
          <p:nvPr/>
        </p:nvSpPr>
        <p:spPr>
          <a:xfrm rot="5400000">
            <a:off x="10885635" y="1028305"/>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半闭框 21">
            <a:extLst>
              <a:ext uri="{FF2B5EF4-FFF2-40B4-BE49-F238E27FC236}">
                <a16:creationId xmlns:a16="http://schemas.microsoft.com/office/drawing/2014/main" id="{9F574FB8-8B82-499F-9327-10B9764A90C7}"/>
              </a:ext>
            </a:extLst>
          </p:cNvPr>
          <p:cNvSpPr/>
          <p:nvPr/>
        </p:nvSpPr>
        <p:spPr>
          <a:xfrm rot="16200000">
            <a:off x="6065583" y="5781490"/>
            <a:ext cx="933897" cy="857330"/>
          </a:xfrm>
          <a:prstGeom prst="halfFrame">
            <a:avLst>
              <a:gd name="adj1" fmla="val 18740"/>
              <a:gd name="adj2" fmla="val 16795"/>
            </a:avLst>
          </a:prstGeom>
          <a:solidFill>
            <a:srgbClr val="14D1CA">
              <a:alpha val="54000"/>
            </a:srgbClr>
          </a:solidFill>
          <a:ln>
            <a:noFill/>
          </a:ln>
          <a:effectLst>
            <a:glow rad="127000">
              <a:srgbClr val="14D1CA">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a:extLst>
              <a:ext uri="{FF2B5EF4-FFF2-40B4-BE49-F238E27FC236}">
                <a16:creationId xmlns:a16="http://schemas.microsoft.com/office/drawing/2014/main" id="{378FE828-02F7-42D1-A62D-8D1E44E12861}"/>
              </a:ext>
            </a:extLst>
          </p:cNvPr>
          <p:cNvGrpSpPr/>
          <p:nvPr/>
        </p:nvGrpSpPr>
        <p:grpSpPr>
          <a:xfrm>
            <a:off x="888683" y="-11642"/>
            <a:ext cx="8617673" cy="769441"/>
            <a:chOff x="1803529" y="274127"/>
            <a:chExt cx="7782151" cy="769441"/>
          </a:xfrm>
        </p:grpSpPr>
        <p:sp>
          <p:nvSpPr>
            <p:cNvPr id="24" name="文本框 23">
              <a:extLst>
                <a:ext uri="{FF2B5EF4-FFF2-40B4-BE49-F238E27FC236}">
                  <a16:creationId xmlns:a16="http://schemas.microsoft.com/office/drawing/2014/main" id="{70CBFA3E-79F9-4A01-92FA-F7D7F7882A77}"/>
                </a:ext>
              </a:extLst>
            </p:cNvPr>
            <p:cNvSpPr txBox="1"/>
            <p:nvPr/>
          </p:nvSpPr>
          <p:spPr>
            <a:xfrm>
              <a:off x="2229238" y="374415"/>
              <a:ext cx="7356442" cy="584775"/>
            </a:xfrm>
            <a:prstGeom prst="rect">
              <a:avLst/>
            </a:prstGeom>
            <a:noFill/>
          </p:spPr>
          <p:txBody>
            <a:bodyPr wrap="square" rtlCol="0">
              <a:spAutoFit/>
            </a:bodyPr>
            <a:lstStyle/>
            <a:p>
              <a:pPr algn="ctr"/>
              <a:r>
                <a:rPr lang="zh-CN" altLang="zh-CN" sz="28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3200" dirty="0">
                  <a:solidFill>
                    <a:srgbClr val="14D1CA"/>
                  </a:solidFill>
                  <a:effectLst/>
                  <a:latin typeface="微软雅黑" panose="020B0503020204020204" pitchFamily="34" charset="-122"/>
                  <a:ea typeface="微软雅黑" panose="020B0503020204020204" pitchFamily="34" charset="-122"/>
                  <a:cs typeface="Times New Roman" panose="02020603050405020304" pitchFamily="18" charset="0"/>
                </a:rPr>
                <a:t>Speech recognition &amp; control module</a:t>
              </a:r>
              <a:endParaRPr lang="zh-CN" altLang="en-US" sz="3600" dirty="0">
                <a:solidFill>
                  <a:srgbClr val="14D1CA"/>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3D29B78D-A11F-4DC4-A040-96124ED77879}"/>
                </a:ext>
              </a:extLst>
            </p:cNvPr>
            <p:cNvSpPr txBox="1"/>
            <p:nvPr/>
          </p:nvSpPr>
          <p:spPr>
            <a:xfrm>
              <a:off x="1803529" y="274127"/>
              <a:ext cx="1149534" cy="769441"/>
            </a:xfrm>
            <a:prstGeom prst="rect">
              <a:avLst/>
            </a:prstGeom>
            <a:noFill/>
          </p:spPr>
          <p:txBody>
            <a:bodyPr wrap="square" rtlCol="0">
              <a:spAutoFit/>
            </a:bodyPr>
            <a:lstStyle/>
            <a:p>
              <a:r>
                <a:rPr lang="en-US" altLang="zh-CN" sz="4400" dirty="0">
                  <a:solidFill>
                    <a:srgbClr val="14D1CA"/>
                  </a:solidFill>
                  <a:latin typeface="微软雅黑" panose="020B0503020204020204" pitchFamily="34" charset="-122"/>
                  <a:ea typeface="微软雅黑" panose="020B0503020204020204" pitchFamily="34" charset="-122"/>
                </a:rPr>
                <a:t>02</a:t>
              </a:r>
              <a:endParaRPr lang="zh-CN" altLang="en-US" sz="4400" dirty="0">
                <a:solidFill>
                  <a:srgbClr val="14D1CA"/>
                </a:solidFill>
                <a:latin typeface="微软雅黑" panose="020B0503020204020204" pitchFamily="34" charset="-122"/>
                <a:ea typeface="微软雅黑" panose="020B0503020204020204" pitchFamily="34" charset="-122"/>
              </a:endParaRPr>
            </a:p>
          </p:txBody>
        </p:sp>
      </p:grpSp>
      <p:pic>
        <p:nvPicPr>
          <p:cNvPr id="15" name="图片 14">
            <a:extLst>
              <a:ext uri="{FF2B5EF4-FFF2-40B4-BE49-F238E27FC236}">
                <a16:creationId xmlns:a16="http://schemas.microsoft.com/office/drawing/2014/main" id="{6E3F7652-1219-4C60-8FFE-7D7F290F02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7955798" y="448023"/>
            <a:ext cx="2110232" cy="4128212"/>
          </a:xfrm>
          <a:prstGeom prst="rect">
            <a:avLst/>
          </a:prstGeom>
        </p:spPr>
      </p:pic>
      <p:pic>
        <p:nvPicPr>
          <p:cNvPr id="27" name="图片 26">
            <a:extLst>
              <a:ext uri="{FF2B5EF4-FFF2-40B4-BE49-F238E27FC236}">
                <a16:creationId xmlns:a16="http://schemas.microsoft.com/office/drawing/2014/main" id="{7CED16F9-AC53-4C67-9395-C7BB934B44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620337" y="2766907"/>
            <a:ext cx="2781155" cy="4105342"/>
          </a:xfrm>
          <a:prstGeom prst="rect">
            <a:avLst/>
          </a:prstGeom>
        </p:spPr>
      </p:pic>
    </p:spTree>
    <p:extLst>
      <p:ext uri="{BB962C8B-B14F-4D97-AF65-F5344CB8AC3E}">
        <p14:creationId xmlns:p14="http://schemas.microsoft.com/office/powerpoint/2010/main" val="4080279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2991</TotalTime>
  <Words>2917</Words>
  <Application>Microsoft Office PowerPoint</Application>
  <PresentationFormat>宽屏</PresentationFormat>
  <Paragraphs>232</Paragraphs>
  <Slides>28</Slides>
  <Notes>28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等线</vt:lpstr>
      <vt:lpstr>等线 Light</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2947631468@qq.com</cp:lastModifiedBy>
  <cp:revision>354</cp:revision>
  <dcterms:created xsi:type="dcterms:W3CDTF">2021-08-15T14:06:34Z</dcterms:created>
  <dcterms:modified xsi:type="dcterms:W3CDTF">2021-11-14T15:43:48Z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